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3"/>
  </p:notesMasterIdLst>
  <p:sldIdLst>
    <p:sldId id="256" r:id="rId3"/>
    <p:sldId id="285"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2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8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7" name="PlaceHolder 4"/>
          <p:cNvSpPr>
            <a:spLocks noGrp="1"/>
          </p:cNvSpPr>
          <p:nvPr>
            <p:ph type="dt" idx="2"/>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88" name="PlaceHolder 5"/>
          <p:cNvSpPr>
            <a:spLocks noGrp="1"/>
          </p:cNvSpPr>
          <p:nvPr>
            <p:ph type="ftr" idx="3"/>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89" name="PlaceHolder 6"/>
          <p:cNvSpPr>
            <a:spLocks noGrp="1"/>
          </p:cNvSpPr>
          <p:nvPr>
            <p:ph type="sldNum" idx="4"/>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D39EFD48-A580-4EE9-9196-04783C876EA8}"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unity3d.com/Manual/UsingTheEditor.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fxJR2pHPyT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unity3d.com/Manual/CustomizingYourWorkspac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noRot="1" noChangeAspect="1"/>
          </p:cNvSpPr>
          <p:nvPr>
            <p:ph type="sldImg"/>
          </p:nvPr>
        </p:nvSpPr>
        <p:spPr>
          <a:xfrm>
            <a:off x="217488" y="812800"/>
            <a:ext cx="7121525" cy="4005263"/>
          </a:xfrm>
          <a:prstGeom prst="rect">
            <a:avLst/>
          </a:prstGeom>
          <a:ln w="0">
            <a:noFill/>
          </a:ln>
        </p:spPr>
      </p:sp>
      <p:sp>
        <p:nvSpPr>
          <p:cNvPr id="265" name="PlaceHolder 2"/>
          <p:cNvSpPr>
            <a:spLocks noGrp="1"/>
          </p:cNvSpPr>
          <p:nvPr>
            <p:ph type="body"/>
          </p:nvPr>
        </p:nvSpPr>
        <p:spPr>
          <a:xfrm>
            <a:off x="756000" y="5078520"/>
            <a:ext cx="6044400" cy="4807800"/>
          </a:xfrm>
          <a:prstGeom prst="rect">
            <a:avLst/>
          </a:prstGeom>
          <a:noFill/>
          <a:ln w="0">
            <a:noFill/>
          </a:ln>
        </p:spPr>
        <p:txBody>
          <a:bodyPr lIns="0" tIns="0" rIns="0" bIns="0" anchor="t">
            <a:noAutofit/>
          </a:bodyPr>
          <a:lstStyle/>
          <a:p>
            <a:pPr marL="216000" indent="0">
              <a:lnSpc>
                <a:spcPct val="100000"/>
              </a:lnSpc>
              <a:buNone/>
              <a:tabLst>
                <a:tab pos="0" algn="l"/>
              </a:tabLst>
            </a:pPr>
            <a:r>
              <a:rPr lang="en-US" sz="1000" b="0" strike="noStrike" spc="-1">
                <a:solidFill>
                  <a:srgbClr val="2A3140"/>
                </a:solidFill>
                <a:latin typeface="Symbol"/>
                <a:ea typeface="Symbol"/>
              </a:rPr>
              <a:t> </a:t>
            </a:r>
            <a:r>
              <a:rPr lang="en-US" sz="1200" b="0" strike="noStrike" spc="-1">
                <a:solidFill>
                  <a:srgbClr val="2A3140"/>
                </a:solidFill>
                <a:latin typeface="Arial"/>
                <a:ea typeface="Arial"/>
              </a:rPr>
              <a:t>Overview of essential interface elements: Scene view, Game view, Hierarchy, Project panel, Inspector, and Toolbar.</a:t>
            </a:r>
            <a:endParaRPr lang="en-US" sz="1200" b="0" strike="noStrike" spc="-1">
              <a:solidFill>
                <a:srgbClr val="000000"/>
              </a:solidFill>
              <a:latin typeface="Arial"/>
            </a:endParaRPr>
          </a:p>
          <a:p>
            <a:pPr marL="216000" indent="0">
              <a:lnSpc>
                <a:spcPct val="100000"/>
              </a:lnSpc>
              <a:buNone/>
              <a:tabLst>
                <a:tab pos="0" algn="l"/>
              </a:tabLst>
            </a:pPr>
            <a:r>
              <a:rPr lang="en-US" sz="1000" b="0" strike="noStrike" spc="-1">
                <a:solidFill>
                  <a:srgbClr val="2A3140"/>
                </a:solidFill>
                <a:latin typeface="Symbol"/>
                <a:ea typeface="Symbol"/>
              </a:rPr>
              <a:t> </a:t>
            </a:r>
            <a:r>
              <a:rPr lang="en-US" sz="1200" b="0" strike="noStrike" spc="-1">
                <a:solidFill>
                  <a:srgbClr val="2A3140"/>
                </a:solidFill>
                <a:latin typeface="Arial"/>
                <a:ea typeface="Arial"/>
              </a:rPr>
              <a:t>Explanation of how each component contributes to the game development workflow.</a:t>
            </a:r>
            <a:endParaRPr lang="en-US" sz="1200" b="0" strike="noStrike" spc="-1">
              <a:solidFill>
                <a:srgbClr val="000000"/>
              </a:solidFill>
              <a:latin typeface="Arial"/>
            </a:endParaRPr>
          </a:p>
          <a:p>
            <a:pPr marL="216000" indent="0">
              <a:lnSpc>
                <a:spcPct val="100000"/>
              </a:lnSpc>
              <a:buNone/>
              <a:tabLst>
                <a:tab pos="0" algn="l"/>
              </a:tabLst>
            </a:pPr>
            <a:endParaRPr lang="en-US" sz="1200" b="0" strike="noStrike" spc="-1">
              <a:solidFill>
                <a:srgbClr val="000000"/>
              </a:solidFill>
              <a:latin typeface="Arial"/>
            </a:endParaRPr>
          </a:p>
          <a:p>
            <a:pPr marL="216000" indent="0">
              <a:lnSpc>
                <a:spcPct val="100000"/>
              </a:lnSpc>
              <a:buNone/>
              <a:tabLst>
                <a:tab pos="0" algn="l"/>
              </a:tabLst>
            </a:pPr>
            <a:r>
              <a:rPr lang="en-US" sz="1200" b="0" u="sng" strike="noStrike" spc="-1">
                <a:solidFill>
                  <a:srgbClr val="000000"/>
                </a:solidFill>
                <a:uFillTx/>
                <a:latin typeface="Arial"/>
                <a:ea typeface="Arial"/>
                <a:hlinkClick r:id="rId3"/>
              </a:rPr>
              <a:t>https://docs.unity3d.com/Manual/UsingTheEditor.html</a:t>
            </a:r>
            <a:endParaRPr lang="en-US" sz="1200" b="0" strike="noStrike" spc="-1">
              <a:solidFill>
                <a:srgbClr val="000000"/>
              </a:solidFill>
              <a:latin typeface="Arial"/>
            </a:endParaRPr>
          </a:p>
          <a:p>
            <a:pPr marL="216000" indent="0">
              <a:lnSpc>
                <a:spcPct val="100000"/>
              </a:lnSpc>
              <a:buNone/>
              <a:tabLst>
                <a:tab pos="0" algn="l"/>
              </a:tabLst>
            </a:pPr>
            <a:endParaRPr lang="en-US" sz="1200" b="0" strike="noStrike" spc="-1">
              <a:solidFill>
                <a:srgbClr val="000000"/>
              </a:solidFill>
              <a:latin typeface="Arial"/>
            </a:endParaRPr>
          </a:p>
          <a:p>
            <a:pPr marL="216000" indent="0">
              <a:lnSpc>
                <a:spcPct val="100000"/>
              </a:lnSpc>
              <a:buNone/>
              <a:tabLst>
                <a:tab pos="0" algn="l"/>
              </a:tabLst>
            </a:pPr>
            <a:endParaRPr lang="en-US" sz="1200" b="0" strike="noStrike" spc="-1">
              <a:solidFill>
                <a:srgbClr val="000000"/>
              </a:solid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noRot="1" noChangeAspect="1"/>
          </p:cNvSpPr>
          <p:nvPr>
            <p:ph type="sldImg"/>
          </p:nvPr>
        </p:nvSpPr>
        <p:spPr>
          <a:xfrm>
            <a:off x="217488" y="812800"/>
            <a:ext cx="7118350" cy="4003675"/>
          </a:xfrm>
          <a:prstGeom prst="rect">
            <a:avLst/>
          </a:prstGeom>
          <a:ln w="0">
            <a:noFill/>
          </a:ln>
        </p:spPr>
      </p:sp>
      <p:sp>
        <p:nvSpPr>
          <p:cNvPr id="267" name="PlaceHolder 2"/>
          <p:cNvSpPr>
            <a:spLocks noGrp="1"/>
          </p:cNvSpPr>
          <p:nvPr>
            <p:ph type="body"/>
          </p:nvPr>
        </p:nvSpPr>
        <p:spPr>
          <a:xfrm>
            <a:off x="756000" y="5078520"/>
            <a:ext cx="6042240" cy="48056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https://docs.unity3d.com/2021.1/Documentation/Manual/UsingTheEditor.html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217488" y="812800"/>
            <a:ext cx="7121525" cy="4005263"/>
          </a:xfrm>
          <a:prstGeom prst="rect">
            <a:avLst/>
          </a:prstGeom>
          <a:ln w="0">
            <a:noFill/>
          </a:ln>
        </p:spPr>
      </p:sp>
      <p:sp>
        <p:nvSpPr>
          <p:cNvPr id="269" name="PlaceHolder 2"/>
          <p:cNvSpPr>
            <a:spLocks noGrp="1"/>
          </p:cNvSpPr>
          <p:nvPr>
            <p:ph type="body"/>
          </p:nvPr>
        </p:nvSpPr>
        <p:spPr>
          <a:xfrm>
            <a:off x="756000" y="5078520"/>
            <a:ext cx="6044400" cy="480780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Aims for students to be able to operate on the scene view, using videos to guide basic operations with mouse and keyboard on Unity.</a:t>
            </a: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Click on image to open </a:t>
            </a:r>
          </a:p>
          <a:p>
            <a:pPr marL="216000" indent="0">
              <a:lnSpc>
                <a:spcPct val="100000"/>
              </a:lnSpc>
              <a:buNone/>
              <a:tabLst>
                <a:tab pos="0" algn="l"/>
              </a:tabLst>
            </a:pPr>
            <a:r>
              <a:rPr lang="en-US" sz="2000" b="0" strike="noStrike" spc="-1">
                <a:solidFill>
                  <a:srgbClr val="000000"/>
                </a:solidFill>
                <a:latin typeface="Arial"/>
                <a:ea typeface="PingFang SC"/>
              </a:rPr>
              <a:t>OR “</a:t>
            </a:r>
            <a:r>
              <a:rPr lang="en-US" sz="2000" b="0" u="sng" strike="noStrike" spc="-1">
                <a:solidFill>
                  <a:srgbClr val="000000"/>
                </a:solidFill>
                <a:uFillTx/>
                <a:latin typeface="Arial"/>
                <a:ea typeface="PingFang SC"/>
                <a:hlinkClick r:id="rId3"/>
              </a:rPr>
              <a:t>The Scene View - Unity Official Tutorials</a:t>
            </a:r>
            <a:r>
              <a:rPr lang="en-US" sz="2000" b="0" strike="noStrike" spc="-1">
                <a:solidFill>
                  <a:srgbClr val="000000"/>
                </a:solidFill>
                <a:latin typeface="Arial"/>
                <a:ea typeface="PingFang SC"/>
              </a:rPr>
              <a:t>” link to open youtube</a:t>
            </a:r>
            <a:endParaRPr lang="en-US" sz="2000" b="0" strike="noStrike" spc="-1">
              <a:solidFill>
                <a:srgbClr val="000000"/>
              </a:solid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noRot="1" noChangeAspect="1"/>
          </p:cNvSpPr>
          <p:nvPr>
            <p:ph type="sldImg"/>
          </p:nvPr>
        </p:nvSpPr>
        <p:spPr>
          <a:xfrm>
            <a:off x="217488" y="812800"/>
            <a:ext cx="7124700" cy="4008438"/>
          </a:xfrm>
          <a:prstGeom prst="rect">
            <a:avLst/>
          </a:prstGeom>
          <a:ln w="0">
            <a:noFill/>
          </a:ln>
        </p:spPr>
      </p:sp>
      <p:sp>
        <p:nvSpPr>
          <p:cNvPr id="271"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hlinkClick r:id="rId3"/>
              </a:rPr>
              <a:t>https://docs.unity3d.com/Manual/CustomizingYourWorkspace.html</a:t>
            </a:r>
            <a:endParaRPr lang="en-US" sz="2000" b="0" strike="noStrike" spc="-1">
              <a:solidFill>
                <a:srgbClr val="000000"/>
              </a:solidFill>
              <a:latin typeface="Arial"/>
            </a:endParaRPr>
          </a:p>
          <a:p>
            <a:pPr marL="216000" indent="0">
              <a:buNone/>
            </a:pPr>
            <a:endParaRPr lang="en-US" sz="2000" b="0" strike="noStrike" spc="-1">
              <a:solidFill>
                <a:srgbClr val="000000"/>
              </a:solidFill>
              <a:latin typeface="Arial"/>
            </a:endParaRPr>
          </a:p>
          <a:p>
            <a:pPr marL="216000" indent="0">
              <a:buNone/>
            </a:pPr>
            <a:endParaRPr lang="en-US" sz="2000" b="0" strike="noStrike" spc="-1">
              <a:solidFill>
                <a:srgbClr val="000000"/>
              </a:solidFill>
              <a:latin typeface="Arial"/>
            </a:endParaRPr>
          </a:p>
          <a:p>
            <a:pPr marL="216000" indent="0">
              <a:buNone/>
            </a:pPr>
            <a:endParaRPr lang="en-US" sz="2000" b="0" strike="noStrike" spc="-1">
              <a:solidFill>
                <a:srgbClr val="000000"/>
              </a:solid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AD8909F-30A4-4017-B90E-B03C71B7D833}"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AF0D4C0A-91EA-4BF4-B781-058D98E9CEF4}"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1"/>
          </p:nvPr>
        </p:nvSpPr>
        <p:spPr/>
        <p:txBody>
          <a:bodyPr/>
          <a:lstStyle/>
          <a:p>
            <a:fld id="{2D367EEE-925D-49C8-99AC-7A91F65D189E}"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1"/>
          </p:nvPr>
        </p:nvSpPr>
        <p:spPr/>
        <p:txBody>
          <a:bodyPr/>
          <a:lstStyle/>
          <a:p>
            <a:fld id="{11EAFC89-EDA8-4B83-A0B3-AE3AAE507446}"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4E79E199-ED22-45A1-AB10-B4D507C12AE2}"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AB171346-39B9-41D7-9EC9-4BADAF620910}"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59DFDB5B-4F8D-418B-B28F-ADA92D6AD3DF}"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1"/>
          </p:nvPr>
        </p:nvSpPr>
        <p:spPr/>
        <p:txBody>
          <a:bodyPr/>
          <a:lstStyle/>
          <a:p>
            <a:fld id="{35C5899B-20D5-4916-88D9-F0B0C68937E8}"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1FC8D379-0FC3-41A2-960B-6C6D3A5F01E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4F450CD1-A5E9-47F4-B4E3-8C32E780A37B}"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241E4AFF-711B-4A53-BC81-74BB929C63AA}"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24901436-115F-4543-B64A-9A0CDE806299}"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p:nvPr/>
        </p:nvSpPr>
        <p:spPr>
          <a:xfrm>
            <a:off x="0" y="6461280"/>
            <a:ext cx="12181680" cy="3934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sp>
        <p:nvSpPr>
          <p:cNvPr id="8" name="TextBox 9"/>
          <p:cNvSpPr/>
          <p:nvPr/>
        </p:nvSpPr>
        <p:spPr>
          <a:xfrm>
            <a:off x="0" y="681120"/>
            <a:ext cx="218160" cy="705600"/>
          </a:xfrm>
          <a:prstGeom prst="rect">
            <a:avLst/>
          </a:prstGeom>
          <a:solidFill>
            <a:srgbClr val="4E8F0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2" name="Picture 9" descr="GitHub - morzhanov/nodejs-express-boilerplate: Node.js Boilerplate is an  project that allows you to start new node.js project from scratch."/>
          <p:cNvPicPr/>
          <p:nvPr/>
        </p:nvPicPr>
        <p:blipFill>
          <a:blip r:embed="rId14"/>
          <a:stretch/>
        </p:blipFill>
        <p:spPr>
          <a:xfrm>
            <a:off x="10759680" y="3600"/>
            <a:ext cx="1385280" cy="766080"/>
          </a:xfrm>
          <a:prstGeom prst="rect">
            <a:avLst/>
          </a:prstGeom>
          <a:ln w="0">
            <a:noFill/>
          </a:ln>
        </p:spPr>
      </p:pic>
      <p:pic>
        <p:nvPicPr>
          <p:cNvPr id="3" name="Picture 2"/>
          <p:cNvPicPr/>
          <p:nvPr/>
        </p:nvPicPr>
        <p:blipFill>
          <a:blip r:embed="rId15"/>
          <a:stretch/>
        </p:blipFill>
        <p:spPr>
          <a:xfrm>
            <a:off x="25560" y="30240"/>
            <a:ext cx="1573920" cy="633240"/>
          </a:xfrm>
          <a:prstGeom prst="rect">
            <a:avLst/>
          </a:prstGeom>
          <a:ln w="0">
            <a:noFill/>
          </a:ln>
        </p:spPr>
      </p:pic>
      <p:sp>
        <p:nvSpPr>
          <p:cNvPr id="4" name="PlaceHolder 1"/>
          <p:cNvSpPr>
            <a:spLocks noGrp="1"/>
          </p:cNvSpPr>
          <p:nvPr>
            <p:ph type="sldNum" idx="1"/>
          </p:nvPr>
        </p:nvSpPr>
        <p:spPr>
          <a:xfrm>
            <a:off x="8610480" y="6483240"/>
            <a:ext cx="2732760" cy="3546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000000"/>
                </a:solidFill>
                <a:latin typeface="Calibri"/>
              </a:defRPr>
            </a:lvl1pPr>
          </a:lstStyle>
          <a:p>
            <a:pPr indent="0" algn="r">
              <a:lnSpc>
                <a:spcPct val="100000"/>
              </a:lnSpc>
              <a:buNone/>
              <a:tabLst>
                <a:tab pos="0" algn="l"/>
              </a:tabLst>
            </a:pPr>
            <a:fld id="{F99FAB23-2907-44EF-B047-81DE9D5E1701}" type="slidenum">
              <a:rPr lang="en-US" sz="1200" b="0" strike="noStrike" spc="-1">
                <a:solidFill>
                  <a:srgbClr val="000000"/>
                </a:solidFill>
                <a:latin typeface="Calibri"/>
              </a:rPr>
              <a:t>‹#›</a:t>
            </a:fld>
            <a:endParaRPr lang="en-US" sz="1200" b="0" strike="noStrike" spc="-1">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TextBox 6"/>
          <p:cNvSpPr/>
          <p:nvPr/>
        </p:nvSpPr>
        <p:spPr>
          <a:xfrm>
            <a:off x="0" y="6461280"/>
            <a:ext cx="12181680" cy="3934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44" name="Picture 9" descr="GitHub - morzhanov/nodejs-express-boilerplate: Node.js Boilerplate is an  project that allows you to start new node.js project from scratch."/>
          <p:cNvPicPr/>
          <p:nvPr/>
        </p:nvPicPr>
        <p:blipFill>
          <a:blip r:embed="rId14"/>
          <a:stretch/>
        </p:blipFill>
        <p:spPr>
          <a:xfrm>
            <a:off x="10759320" y="3240"/>
            <a:ext cx="1385280" cy="766080"/>
          </a:xfrm>
          <a:prstGeom prst="rect">
            <a:avLst/>
          </a:prstGeom>
          <a:ln w="0">
            <a:noFill/>
          </a:ln>
        </p:spPr>
      </p:pic>
      <p:pic>
        <p:nvPicPr>
          <p:cNvPr id="45" name="Picture 44"/>
          <p:cNvPicPr/>
          <p:nvPr/>
        </p:nvPicPr>
        <p:blipFill>
          <a:blip r:embed="rId15"/>
          <a:stretch/>
        </p:blipFill>
        <p:spPr>
          <a:xfrm>
            <a:off x="25560" y="30240"/>
            <a:ext cx="1573920" cy="633240"/>
          </a:xfrm>
          <a:prstGeom prst="rect">
            <a:avLst/>
          </a:prstGeom>
          <a:ln w="0">
            <a:noFill/>
          </a:ln>
        </p:spPr>
      </p:pic>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7"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fxJR2pHPyTQ"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www.youtube.com/watch?v=fxJR2pHPyTQ&amp;ab_channel=Unity"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docs.unity3d.com/2021.1/Documentation/Manual/GettingStartedInstallingHub.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iscussions.unity.com/" TargetMode="External"/><Relationship Id="rId2" Type="http://schemas.openxmlformats.org/officeDocument/2006/relationships/hyperlink" Target="https://forum.unity.com/" TargetMode="External"/><Relationship Id="rId1" Type="http://schemas.openxmlformats.org/officeDocument/2006/relationships/slideLayout" Target="../slideLayouts/slideLayout1.xml"/><Relationship Id="rId5" Type="http://schemas.openxmlformats.org/officeDocument/2006/relationships/hyperlink" Target="https://learn.unity.com/" TargetMode="External"/><Relationship Id="rId4" Type="http://schemas.openxmlformats.org/officeDocument/2006/relationships/hyperlink" Target="https://docs.unity3d.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23"/>
          <p:cNvSpPr/>
          <p:nvPr/>
        </p:nvSpPr>
        <p:spPr>
          <a:xfrm>
            <a:off x="663879" y="3048479"/>
            <a:ext cx="11123113" cy="278865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US" sz="6000" b="0" strike="noStrike" spc="-1" dirty="0">
                <a:solidFill>
                  <a:srgbClr val="000000"/>
                </a:solidFill>
                <a:latin typeface="Calibri Light"/>
                <a:ea typeface="DejaVu Sans"/>
              </a:rPr>
              <a:t>WELCOME TO UNITY</a:t>
            </a:r>
          </a:p>
          <a:p>
            <a:pPr algn="ctr">
              <a:lnSpc>
                <a:spcPct val="90000"/>
              </a:lnSpc>
            </a:pPr>
            <a:r>
              <a:rPr lang="en-US" sz="6000" spc="-1" dirty="0">
                <a:solidFill>
                  <a:srgbClr val="000000"/>
                </a:solidFill>
                <a:latin typeface="Calibri Light"/>
              </a:rPr>
              <a:t>Lecturer: ThuyBT26</a:t>
            </a:r>
          </a:p>
          <a:p>
            <a:pPr algn="ctr">
              <a:lnSpc>
                <a:spcPct val="90000"/>
              </a:lnSpc>
            </a:pPr>
            <a:r>
              <a:rPr lang="en-US" sz="6000" spc="-1" dirty="0">
                <a:solidFill>
                  <a:srgbClr val="000000"/>
                </a:solidFill>
                <a:latin typeface="Calibri Light"/>
              </a:rPr>
              <a:t>Phone: </a:t>
            </a:r>
            <a:r>
              <a:rPr lang="en-US" sz="6000" spc="-1" dirty="0">
                <a:solidFill>
                  <a:srgbClr val="FF0000"/>
                </a:solidFill>
                <a:latin typeface="Calibri Light"/>
              </a:rPr>
              <a:t>0915868769</a:t>
            </a:r>
          </a:p>
          <a:p>
            <a:pPr algn="ctr">
              <a:lnSpc>
                <a:spcPct val="90000"/>
              </a:lnSpc>
            </a:pPr>
            <a:endParaRPr lang="en-US" sz="6000" b="0" strike="noStrike" spc="-1" dirty="0">
              <a:solidFill>
                <a:srgbClr val="000000"/>
              </a:solidFill>
              <a:latin typeface="Arial"/>
            </a:endParaRPr>
          </a:p>
        </p:txBody>
      </p:sp>
      <p:pic>
        <p:nvPicPr>
          <p:cNvPr id="91" name="Picture 90"/>
          <p:cNvPicPr/>
          <p:nvPr/>
        </p:nvPicPr>
        <p:blipFill>
          <a:blip r:embed="rId2"/>
          <a:stretch/>
        </p:blipFill>
        <p:spPr>
          <a:xfrm>
            <a:off x="4114800" y="385920"/>
            <a:ext cx="3879000" cy="212760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7"/>
          <p:cNvSpPr/>
          <p:nvPr/>
        </p:nvSpPr>
        <p:spPr>
          <a:xfrm>
            <a:off x="228600" y="68112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000"/>
          </a:bodyPr>
          <a:lstStyle/>
          <a:p>
            <a:pPr>
              <a:lnSpc>
                <a:spcPct val="100000"/>
              </a:lnSpc>
            </a:pPr>
            <a:r>
              <a:rPr lang="en-US" sz="4400" b="1" strike="noStrike" spc="-1">
                <a:solidFill>
                  <a:srgbClr val="000000"/>
                </a:solidFill>
                <a:latin typeface="Arial"/>
                <a:ea typeface="DejaVu Sans"/>
              </a:rPr>
              <a:t>Unity Interface Components</a:t>
            </a:r>
            <a:endParaRPr lang="en-US" sz="4400" b="0" strike="noStrike" spc="-1">
              <a:solidFill>
                <a:srgbClr val="000000"/>
              </a:solidFill>
              <a:latin typeface="Arial"/>
            </a:endParaRPr>
          </a:p>
        </p:txBody>
      </p:sp>
      <p:sp>
        <p:nvSpPr>
          <p:cNvPr id="186" name="Rectangle 185"/>
          <p:cNvSpPr/>
          <p:nvPr/>
        </p:nvSpPr>
        <p:spPr>
          <a:xfrm>
            <a:off x="426960" y="1780560"/>
            <a:ext cx="11571480" cy="4648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spcBef>
                <a:spcPts val="283"/>
              </a:spcBef>
              <a:spcAft>
                <a:spcPts val="283"/>
              </a:spcAft>
            </a:pPr>
            <a:r>
              <a:rPr lang="en-US" sz="1800" b="0" strike="noStrike" spc="-1">
                <a:solidFill>
                  <a:srgbClr val="000000"/>
                </a:solidFill>
                <a:latin typeface="Arial"/>
                <a:ea typeface="DejaVu Sans"/>
              </a:rPr>
              <a:t>(A) </a:t>
            </a:r>
            <a:r>
              <a:rPr lang="en-US" sz="1800" b="0" u="sng" strike="noStrike" spc="-1">
                <a:solidFill>
                  <a:srgbClr val="5983B0"/>
                </a:solidFill>
                <a:uFillTx/>
                <a:latin typeface="Arial"/>
                <a:ea typeface="DejaVu Sans"/>
              </a:rPr>
              <a:t>The Toolbar</a:t>
            </a:r>
            <a:r>
              <a:rPr lang="en-US" sz="1800" b="0" strike="noStrike" spc="-1">
                <a:solidFill>
                  <a:srgbClr val="000000"/>
                </a:solidFill>
                <a:latin typeface="Arial"/>
                <a:ea typeface="DejaVu Sans"/>
              </a:rPr>
              <a:t> provides access to your Unity Account and Unity Cloud Services. It also contains controls for Play mode; Undo history; Unity Search; a layer visibility menu; and the Editor layout menu.</a:t>
            </a:r>
            <a:endParaRPr lang="en-US" sz="1800" b="0" strike="noStrike" spc="-1">
              <a:solidFill>
                <a:srgbClr val="000000"/>
              </a:solidFill>
              <a:latin typeface="Arial"/>
            </a:endParaRPr>
          </a:p>
          <a:p>
            <a:pPr>
              <a:lnSpc>
                <a:spcPct val="115000"/>
              </a:lnSpc>
              <a:spcBef>
                <a:spcPts val="283"/>
              </a:spcBef>
              <a:spcAft>
                <a:spcPts val="283"/>
              </a:spcAft>
            </a:pP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(B) </a:t>
            </a:r>
            <a:r>
              <a:rPr lang="en-US" sz="1800" b="0" u="sng" strike="noStrike" spc="-1">
                <a:solidFill>
                  <a:srgbClr val="5983B0"/>
                </a:solidFill>
                <a:uFillTx/>
                <a:latin typeface="Arial"/>
                <a:ea typeface="PingFang SC"/>
              </a:rPr>
              <a:t>The Hierarchy window</a:t>
            </a:r>
            <a:r>
              <a:rPr lang="en-US" sz="1800" b="0" strike="noStrike" spc="-1">
                <a:solidFill>
                  <a:srgbClr val="000000"/>
                </a:solidFill>
                <a:latin typeface="Arial"/>
                <a:ea typeface="PingFang SC"/>
              </a:rPr>
              <a:t> is a hierarchical text representation of every GameObject</a:t>
            </a: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 in the Scene. Each item in the Scene has an entry in the hierarchy, so the two windows are inherently linked. The hierarchy reveals the structure of how GameObjects attach to each other.</a:t>
            </a:r>
            <a:endParaRPr lang="en-US" sz="1800" b="0" strike="noStrike" spc="-1">
              <a:solidFill>
                <a:srgbClr val="000000"/>
              </a:solidFill>
              <a:latin typeface="Arial"/>
            </a:endParaRPr>
          </a:p>
          <a:p>
            <a:pPr>
              <a:lnSpc>
                <a:spcPct val="115000"/>
              </a:lnSpc>
              <a:spcBef>
                <a:spcPts val="283"/>
              </a:spcBef>
              <a:spcAft>
                <a:spcPts val="283"/>
              </a:spcAft>
            </a:pP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(C) </a:t>
            </a:r>
            <a:r>
              <a:rPr lang="en-US" sz="1800" b="0" u="sng" strike="noStrike" spc="-1">
                <a:solidFill>
                  <a:srgbClr val="5983B0"/>
                </a:solidFill>
                <a:uFillTx/>
                <a:latin typeface="Arial"/>
                <a:ea typeface="PingFang SC"/>
              </a:rPr>
              <a:t>The Game view</a:t>
            </a:r>
            <a:r>
              <a:rPr lang="en-US" sz="1800" b="0" strike="noStrike" spc="-1">
                <a:solidFill>
                  <a:srgbClr val="000000"/>
                </a:solidFill>
                <a:latin typeface="Arial"/>
                <a:ea typeface="PingFang SC"/>
              </a:rPr>
              <a:t> simulates what your final rendered game will look like through your Scene Cameras. When you click the Play button, the simulation begins.</a:t>
            </a:r>
            <a:endParaRPr lang="en-US" sz="1800" b="0" strike="noStrike" spc="-1">
              <a:solidFill>
                <a:srgbClr val="000000"/>
              </a:solidFill>
              <a:latin typeface="Arial"/>
            </a:endParaRPr>
          </a:p>
          <a:p>
            <a:pPr>
              <a:lnSpc>
                <a:spcPct val="115000"/>
              </a:lnSpc>
              <a:spcBef>
                <a:spcPts val="283"/>
              </a:spcBef>
              <a:spcAft>
                <a:spcPts val="283"/>
              </a:spcAft>
            </a:pP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(D) </a:t>
            </a:r>
            <a:r>
              <a:rPr lang="en-US" sz="1800" b="0" u="sng" strike="noStrike" spc="-1">
                <a:solidFill>
                  <a:srgbClr val="5983B0"/>
                </a:solidFill>
                <a:uFillTx/>
                <a:latin typeface="Arial"/>
                <a:ea typeface="PingFang SC"/>
              </a:rPr>
              <a:t>The Scene view</a:t>
            </a:r>
            <a:r>
              <a:rPr lang="en-US" sz="1800" b="0" strike="noStrike" spc="-1">
                <a:solidFill>
                  <a:srgbClr val="000000"/>
                </a:solidFill>
                <a:latin typeface="Arial"/>
                <a:ea typeface="PingFang SC"/>
              </a:rPr>
              <a:t> allows you to visually navigate and edit your Scene. The Scene view</a:t>
            </a: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 can display a 3D or 2D perspective, depending on the type of Project you are working on.</a:t>
            </a:r>
            <a:endParaRPr lang="en-US" sz="1800" b="0" strike="noStrike" spc="-1">
              <a:solidFill>
                <a:srgbClr val="000000"/>
              </a:solidFill>
              <a:latin typeface="Arial"/>
            </a:endParaRPr>
          </a:p>
          <a:p>
            <a:pPr>
              <a:lnSpc>
                <a:spcPct val="150000"/>
              </a:lnSpc>
              <a:spcBef>
                <a:spcPts val="283"/>
              </a:spcBef>
              <a:spcAft>
                <a:spcPts val="283"/>
              </a:spcAft>
            </a:pPr>
            <a:endParaRPr lang="en-US" sz="1800" b="0" strike="noStrike" spc="-1">
              <a:solidFill>
                <a:srgbClr val="000000"/>
              </a:solidFill>
              <a:latin typeface="Arial"/>
            </a:endParaRPr>
          </a:p>
        </p:txBody>
      </p:sp>
      <p:sp>
        <p:nvSpPr>
          <p:cNvPr id="187" name="Rectangle 186"/>
          <p:cNvSpPr/>
          <p:nvPr/>
        </p:nvSpPr>
        <p:spPr>
          <a:xfrm>
            <a:off x="8900280" y="6622200"/>
            <a:ext cx="219600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nvSpPr>
        <p:spPr>
          <a:xfrm>
            <a:off x="484920" y="1805040"/>
            <a:ext cx="11317320" cy="3616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800" b="0" strike="noStrike" spc="-1">
                <a:solidFill>
                  <a:srgbClr val="000000"/>
                </a:solidFill>
                <a:latin typeface="Arial"/>
                <a:ea typeface="DejaVu Sans"/>
              </a:rPr>
              <a:t>(E) </a:t>
            </a:r>
            <a:r>
              <a:rPr lang="en-US" sz="1800" b="0" u="sng" strike="noStrike" spc="-1">
                <a:solidFill>
                  <a:srgbClr val="5983B0"/>
                </a:solidFill>
                <a:uFillTx/>
                <a:latin typeface="Arial"/>
                <a:ea typeface="DejaVu Sans"/>
              </a:rPr>
              <a:t>Overlays</a:t>
            </a:r>
            <a:r>
              <a:rPr lang="en-US" sz="1800" b="0" strike="noStrike" spc="-1">
                <a:solidFill>
                  <a:srgbClr val="000000"/>
                </a:solidFill>
                <a:latin typeface="Arial"/>
                <a:ea typeface="DejaVu Sans"/>
              </a:rPr>
              <a:t> contain the basic tools for manipulating the Scene view and the GameObjects within it. You can also add custom Overlays to improve your workflow.</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(F) </a:t>
            </a:r>
            <a:r>
              <a:rPr lang="en-US" sz="1800" b="0" u="sng" strike="noStrike" spc="-1">
                <a:solidFill>
                  <a:srgbClr val="5983B0"/>
                </a:solidFill>
                <a:uFillTx/>
                <a:latin typeface="Arial"/>
                <a:ea typeface="DejaVu Sans"/>
              </a:rPr>
              <a:t>The Inspector window</a:t>
            </a:r>
            <a:r>
              <a:rPr lang="en-US" sz="1800" b="0" strike="noStrike" spc="-1">
                <a:solidFill>
                  <a:srgbClr val="000000"/>
                </a:solidFill>
                <a:latin typeface="Arial"/>
                <a:ea typeface="DejaVu Sans"/>
              </a:rPr>
              <a:t> allows you to view and edit all the properties of the currently selected GameObject. Because different types of GameObjects have different sets of properties, the layout and contents of the Inspector window change each time you select a different GameObject.</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(G) </a:t>
            </a:r>
            <a:r>
              <a:rPr lang="en-US" sz="1800" b="0" u="sng" strike="noStrike" spc="-1">
                <a:solidFill>
                  <a:srgbClr val="5983B0"/>
                </a:solidFill>
                <a:uFillTx/>
                <a:latin typeface="Arial"/>
                <a:ea typeface="DejaVu Sans"/>
              </a:rPr>
              <a:t>The Project window</a:t>
            </a:r>
            <a:r>
              <a:rPr lang="en-US" sz="1800" b="0" strike="noStrike" spc="-1">
                <a:solidFill>
                  <a:srgbClr val="000000"/>
                </a:solidFill>
                <a:latin typeface="Arial"/>
                <a:ea typeface="DejaVu Sans"/>
              </a:rPr>
              <a:t> displays your library of Assets that are available to use in your Project. When you import Assets into your Project, they appear here.</a:t>
            </a:r>
            <a:endParaRPr lang="en-US" sz="1800" b="0" strike="noStrike" spc="-1">
              <a:solidFill>
                <a:srgbClr val="000000"/>
              </a:solidFill>
              <a:latin typeface="Arial"/>
            </a:endParaRPr>
          </a:p>
          <a:p>
            <a:pPr>
              <a:lnSpc>
                <a:spcPct val="115000"/>
              </a:lnSpc>
            </a:pP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DejaVu Sans"/>
              </a:rPr>
              <a:t>(H) </a:t>
            </a:r>
            <a:r>
              <a:rPr lang="en-US" sz="1800" b="0" u="sng" strike="noStrike" spc="-1">
                <a:solidFill>
                  <a:srgbClr val="5983B0"/>
                </a:solidFill>
                <a:uFillTx/>
                <a:latin typeface="Arial"/>
                <a:ea typeface="DejaVu Sans"/>
              </a:rPr>
              <a:t>The status bar</a:t>
            </a:r>
            <a:r>
              <a:rPr lang="en-US" sz="1800" b="0" strike="noStrike" spc="-1">
                <a:solidFill>
                  <a:srgbClr val="000000"/>
                </a:solidFill>
                <a:latin typeface="Arial"/>
                <a:ea typeface="DejaVu Sans"/>
              </a:rPr>
              <a:t> provides notifications about various Unity processes, and quick access to related tools and settings.</a:t>
            </a:r>
            <a:endParaRPr lang="en-US" sz="1800" b="0" strike="noStrike" spc="-1">
              <a:solidFill>
                <a:srgbClr val="000000"/>
              </a:solidFill>
              <a:latin typeface="Arial"/>
            </a:endParaRPr>
          </a:p>
        </p:txBody>
      </p:sp>
      <p:sp>
        <p:nvSpPr>
          <p:cNvPr id="189" name="PlaceHolder 8"/>
          <p:cNvSpPr/>
          <p:nvPr/>
        </p:nvSpPr>
        <p:spPr>
          <a:xfrm>
            <a:off x="228600" y="68112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000"/>
          </a:bodyPr>
          <a:lstStyle/>
          <a:p>
            <a:pPr>
              <a:lnSpc>
                <a:spcPct val="100000"/>
              </a:lnSpc>
            </a:pPr>
            <a:r>
              <a:rPr lang="en-US" sz="4400" b="1" strike="noStrike" spc="-1">
                <a:solidFill>
                  <a:srgbClr val="000000"/>
                </a:solidFill>
                <a:latin typeface="Arial"/>
                <a:ea typeface="DejaVu Sans"/>
              </a:rPr>
              <a:t>Unity Interface Components</a:t>
            </a:r>
            <a:endParaRPr lang="en-US" sz="4400" b="0" strike="noStrike" spc="-1">
              <a:solidFill>
                <a:srgbClr val="000000"/>
              </a:solidFill>
              <a:latin typeface="Arial"/>
            </a:endParaRPr>
          </a:p>
        </p:txBody>
      </p:sp>
      <p:sp>
        <p:nvSpPr>
          <p:cNvPr id="190" name="Rectangle 189"/>
          <p:cNvSpPr/>
          <p:nvPr/>
        </p:nvSpPr>
        <p:spPr>
          <a:xfrm>
            <a:off x="8900280" y="6622200"/>
            <a:ext cx="219600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6D40D53C-EEF1-4EC5-9880-9B1950963C61}"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9044280" y="661140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192" name="PlaceHolder 9"/>
          <p:cNvSpPr/>
          <p:nvPr/>
        </p:nvSpPr>
        <p:spPr>
          <a:xfrm>
            <a:off x="228960" y="68148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Scene View</a:t>
            </a:r>
            <a:endParaRPr lang="en-US" sz="3600" b="0" strike="noStrike" spc="-1">
              <a:solidFill>
                <a:srgbClr val="000000"/>
              </a:solidFill>
              <a:latin typeface="Arial"/>
            </a:endParaRPr>
          </a:p>
        </p:txBody>
      </p:sp>
      <p:pic>
        <p:nvPicPr>
          <p:cNvPr id="193" name="Picture 192"/>
          <p:cNvPicPr/>
          <p:nvPr/>
        </p:nvPicPr>
        <p:blipFill>
          <a:blip r:embed="rId3"/>
          <a:stretch/>
        </p:blipFill>
        <p:spPr>
          <a:xfrm>
            <a:off x="2068200" y="1390320"/>
            <a:ext cx="8052840" cy="5095080"/>
          </a:xfrm>
          <a:prstGeom prst="rect">
            <a:avLst/>
          </a:prstGeom>
          <a:ln w="0">
            <a:noFill/>
          </a:ln>
        </p:spPr>
      </p:pic>
      <p:sp>
        <p:nvSpPr>
          <p:cNvPr id="2" name="PlaceHolder 1"/>
          <p:cNvSpPr>
            <a:spLocks noGrp="1"/>
          </p:cNvSpPr>
          <p:nvPr>
            <p:ph type="sldNum" idx="1"/>
          </p:nvPr>
        </p:nvSpPr>
        <p:spPr/>
        <p:txBody>
          <a:bodyPr/>
          <a:lstStyle/>
          <a:p>
            <a:fld id="{64466309-7F01-4D16-A9B8-37815B8DA600}"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Scene View</a:t>
            </a:r>
            <a:endParaRPr lang="en-US" sz="3600" b="0" strike="noStrike" spc="-1">
              <a:solidFill>
                <a:srgbClr val="000000"/>
              </a:solidFill>
              <a:latin typeface="Arial"/>
            </a:endParaRPr>
          </a:p>
        </p:txBody>
      </p:sp>
      <p:sp>
        <p:nvSpPr>
          <p:cNvPr id="195" name="Content Placeholder 1"/>
          <p:cNvSpPr/>
          <p:nvPr/>
        </p:nvSpPr>
        <p:spPr>
          <a:xfrm>
            <a:off x="97920" y="1390680"/>
            <a:ext cx="11916360" cy="107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1800" b="0" strike="noStrike" spc="-1">
                <a:solidFill>
                  <a:srgbClr val="000000"/>
                </a:solidFill>
                <a:latin typeface="Arial"/>
                <a:ea typeface="DejaVu Sans"/>
              </a:rPr>
              <a:t>The Scene view is where you visualize and interact with the world you create in the Editor. In the Scene view, you can select, manipulate, and modify GameObjects that act as scenery, characters, cameras, lights, and more.</a:t>
            </a:r>
            <a:endParaRPr lang="en-US" sz="1800" b="0" strike="noStrike" spc="-1">
              <a:solidFill>
                <a:srgbClr val="000000"/>
              </a:solidFill>
              <a:latin typeface="Arial"/>
            </a:endParaRPr>
          </a:p>
        </p:txBody>
      </p:sp>
      <p:pic>
        <p:nvPicPr>
          <p:cNvPr id="196" name="Picture 195"/>
          <p:cNvPicPr/>
          <p:nvPr/>
        </p:nvPicPr>
        <p:blipFill>
          <a:blip r:embed="rId2"/>
          <a:stretch/>
        </p:blipFill>
        <p:spPr>
          <a:xfrm>
            <a:off x="1132200" y="2072160"/>
            <a:ext cx="9924480" cy="4397400"/>
          </a:xfrm>
          <a:prstGeom prst="rect">
            <a:avLst/>
          </a:prstGeom>
          <a:ln w="0">
            <a:noFill/>
          </a:ln>
        </p:spPr>
      </p:pic>
      <p:sp>
        <p:nvSpPr>
          <p:cNvPr id="2" name="PlaceHolder 1"/>
          <p:cNvSpPr>
            <a:spLocks noGrp="1"/>
          </p:cNvSpPr>
          <p:nvPr>
            <p:ph type="sldNum" idx="1"/>
          </p:nvPr>
        </p:nvSpPr>
        <p:spPr/>
        <p:txBody>
          <a:bodyPr/>
          <a:lstStyle/>
          <a:p>
            <a:fld id="{5BCF75AF-4974-444C-88CB-0FFC884EEB1D}"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4"/>
          <p:cNvSpPr/>
          <p:nvPr/>
        </p:nvSpPr>
        <p:spPr>
          <a:xfrm>
            <a:off x="230040" y="68256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Scene View Navigation</a:t>
            </a:r>
            <a:endParaRPr lang="en-US" sz="3600" b="0" strike="noStrike" spc="-1">
              <a:solidFill>
                <a:srgbClr val="000000"/>
              </a:solidFill>
              <a:latin typeface="Arial"/>
            </a:endParaRPr>
          </a:p>
        </p:txBody>
      </p:sp>
      <p:pic>
        <p:nvPicPr>
          <p:cNvPr id="198" name="Picture 197"/>
          <p:cNvPicPr/>
          <p:nvPr/>
        </p:nvPicPr>
        <p:blipFill>
          <a:blip r:embed="rId2"/>
          <a:stretch/>
        </p:blipFill>
        <p:spPr>
          <a:xfrm>
            <a:off x="291240" y="1556640"/>
            <a:ext cx="5649480" cy="4705920"/>
          </a:xfrm>
          <a:prstGeom prst="rect">
            <a:avLst/>
          </a:prstGeom>
          <a:ln w="0">
            <a:noFill/>
          </a:ln>
        </p:spPr>
      </p:pic>
      <p:pic>
        <p:nvPicPr>
          <p:cNvPr id="199" name="Picture 198"/>
          <p:cNvPicPr/>
          <p:nvPr/>
        </p:nvPicPr>
        <p:blipFill>
          <a:blip r:embed="rId3"/>
          <a:stretch/>
        </p:blipFill>
        <p:spPr>
          <a:xfrm>
            <a:off x="5996880" y="1391400"/>
            <a:ext cx="6192360" cy="4696560"/>
          </a:xfrm>
          <a:prstGeom prst="rect">
            <a:avLst/>
          </a:prstGeom>
          <a:ln w="0">
            <a:noFill/>
          </a:ln>
        </p:spPr>
      </p:pic>
      <p:sp>
        <p:nvSpPr>
          <p:cNvPr id="2" name="PlaceHolder 1"/>
          <p:cNvSpPr>
            <a:spLocks noGrp="1"/>
          </p:cNvSpPr>
          <p:nvPr>
            <p:ph type="sldNum" idx="1"/>
          </p:nvPr>
        </p:nvSpPr>
        <p:spPr/>
        <p:txBody>
          <a:bodyPr/>
          <a:lstStyle/>
          <a:p>
            <a:fld id="{53C73370-D9F4-469D-A0D6-78277252A0FC}"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3"/>
          <p:cNvSpPr/>
          <p:nvPr/>
        </p:nvSpPr>
        <p:spPr>
          <a:xfrm>
            <a:off x="229680" y="68220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Scene View Navigation</a:t>
            </a:r>
            <a:endParaRPr lang="en-US" sz="3600" b="0" strike="noStrike" spc="-1">
              <a:solidFill>
                <a:srgbClr val="000000"/>
              </a:solidFill>
              <a:latin typeface="Arial"/>
            </a:endParaRPr>
          </a:p>
        </p:txBody>
      </p:sp>
      <p:sp>
        <p:nvSpPr>
          <p:cNvPr id="201" name="Rectangle 200"/>
          <p:cNvSpPr/>
          <p:nvPr/>
        </p:nvSpPr>
        <p:spPr>
          <a:xfrm>
            <a:off x="6554160" y="6595920"/>
            <a:ext cx="430236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Tutorial Video Source: https://www.youtube.com/watch?v=fxJR2pHPyTQ</a:t>
            </a:r>
            <a:endParaRPr lang="en-US" sz="900" b="0" strike="noStrike" spc="-1">
              <a:solidFill>
                <a:srgbClr val="000000"/>
              </a:solidFill>
              <a:latin typeface="Arial"/>
            </a:endParaRPr>
          </a:p>
        </p:txBody>
      </p:sp>
      <p:sp>
        <p:nvSpPr>
          <p:cNvPr id="202" name="Rectangle 201"/>
          <p:cNvSpPr/>
          <p:nvPr/>
        </p:nvSpPr>
        <p:spPr>
          <a:xfrm>
            <a:off x="5856840" y="6072480"/>
            <a:ext cx="3797640" cy="45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600" b="0" u="sng" strike="noStrike" spc="-1">
                <a:solidFill>
                  <a:srgbClr val="0563C1"/>
                </a:solidFill>
                <a:uFillTx/>
                <a:latin typeface="Times New Roman"/>
                <a:ea typeface="DejaVu Sans"/>
                <a:hlinkClick r:id="rId3"/>
              </a:rPr>
              <a:t>The Scene View - Unity Official Tutorials</a:t>
            </a:r>
            <a:endParaRPr lang="en-US" sz="1600" b="0" strike="noStrike" spc="-1">
              <a:solidFill>
                <a:srgbClr val="000000"/>
              </a:solidFill>
              <a:latin typeface="Arial"/>
            </a:endParaRPr>
          </a:p>
        </p:txBody>
      </p:sp>
      <p:pic>
        <p:nvPicPr>
          <p:cNvPr id="203" name="Picture 202">
            <a:hlinkClick r:id="rId4"/>
          </p:cNvPr>
          <p:cNvPicPr/>
          <p:nvPr/>
        </p:nvPicPr>
        <p:blipFill>
          <a:blip r:embed="rId5"/>
          <a:stretch/>
        </p:blipFill>
        <p:spPr>
          <a:xfrm>
            <a:off x="2536920" y="2057400"/>
            <a:ext cx="7117560" cy="4014720"/>
          </a:xfrm>
          <a:prstGeom prst="rect">
            <a:avLst/>
          </a:prstGeom>
          <a:ln w="0">
            <a:noFill/>
          </a:ln>
        </p:spPr>
      </p:pic>
      <p:sp>
        <p:nvSpPr>
          <p:cNvPr id="204" name="Rectangle 203"/>
          <p:cNvSpPr/>
          <p:nvPr/>
        </p:nvSpPr>
        <p:spPr>
          <a:xfrm>
            <a:off x="733680" y="1482480"/>
            <a:ext cx="383796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rPr>
              <a:t>Scene View navigation tutorial video</a:t>
            </a:r>
          </a:p>
        </p:txBody>
      </p:sp>
      <p:sp>
        <p:nvSpPr>
          <p:cNvPr id="2" name="PlaceHolder 1"/>
          <p:cNvSpPr>
            <a:spLocks noGrp="1"/>
          </p:cNvSpPr>
          <p:nvPr>
            <p:ph type="sldNum" idx="1"/>
          </p:nvPr>
        </p:nvSpPr>
        <p:spPr/>
        <p:txBody>
          <a:bodyPr/>
          <a:lstStyle/>
          <a:p>
            <a:fld id="{BFB38820-5738-473B-B5D1-8012CA1DB86C}"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204"/>
          <p:cNvSpPr/>
          <p:nvPr/>
        </p:nvSpPr>
        <p:spPr>
          <a:xfrm rot="21584400">
            <a:off x="362520" y="1226880"/>
            <a:ext cx="10901160" cy="149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0" strike="noStrike" spc="-1">
                <a:solidFill>
                  <a:srgbClr val="000000"/>
                </a:solidFill>
                <a:latin typeface="Arial"/>
                <a:ea typeface="DejaVu Sans"/>
              </a:rPr>
              <a:t>The Game view is rendered from the Camera(s) in your application. It shows how the final, built application looks. You need to use one or more Cameras to control what the player sees when they are using your application.</a:t>
            </a:r>
            <a:endParaRPr lang="en-US" sz="2000" b="0" strike="noStrike" spc="-1">
              <a:solidFill>
                <a:srgbClr val="000000"/>
              </a:solidFill>
              <a:latin typeface="Arial"/>
            </a:endParaRPr>
          </a:p>
        </p:txBody>
      </p:sp>
      <p:pic>
        <p:nvPicPr>
          <p:cNvPr id="206" name="Picture 205"/>
          <p:cNvPicPr/>
          <p:nvPr/>
        </p:nvPicPr>
        <p:blipFill>
          <a:blip r:embed="rId2"/>
          <a:stretch/>
        </p:blipFill>
        <p:spPr>
          <a:xfrm>
            <a:off x="2667600" y="2704320"/>
            <a:ext cx="6853680" cy="3664080"/>
          </a:xfrm>
          <a:prstGeom prst="rect">
            <a:avLst/>
          </a:prstGeom>
          <a:ln w="0">
            <a:noFill/>
          </a:ln>
        </p:spPr>
      </p:pic>
      <p:sp>
        <p:nvSpPr>
          <p:cNvPr id="207" name="Title 2"/>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Game View</a:t>
            </a:r>
            <a:endParaRPr lang="en-US" sz="3600" b="0" strike="noStrike" spc="-1">
              <a:solidFill>
                <a:srgbClr val="000000"/>
              </a:solidFill>
              <a:latin typeface="Arial"/>
            </a:endParaRPr>
          </a:p>
        </p:txBody>
      </p:sp>
      <p:sp>
        <p:nvSpPr>
          <p:cNvPr id="2" name="PlaceHolder 1"/>
          <p:cNvSpPr>
            <a:spLocks noGrp="1"/>
          </p:cNvSpPr>
          <p:nvPr>
            <p:ph type="sldNum" idx="1"/>
          </p:nvPr>
        </p:nvSpPr>
        <p:spPr/>
        <p:txBody>
          <a:bodyPr/>
          <a:lstStyle/>
          <a:p>
            <a:fld id="{FFB2CC35-4007-4F1A-AC1D-9A7D8F250159}"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3"/>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Game View</a:t>
            </a:r>
            <a:endParaRPr lang="en-US" sz="3600" b="0" strike="noStrike" spc="-1">
              <a:solidFill>
                <a:srgbClr val="000000"/>
              </a:solidFill>
              <a:latin typeface="Arial"/>
            </a:endParaRPr>
          </a:p>
        </p:txBody>
      </p:sp>
      <p:pic>
        <p:nvPicPr>
          <p:cNvPr id="209" name="Picture 208"/>
          <p:cNvPicPr/>
          <p:nvPr/>
        </p:nvPicPr>
        <p:blipFill>
          <a:blip r:embed="rId2"/>
          <a:stretch/>
        </p:blipFill>
        <p:spPr>
          <a:xfrm>
            <a:off x="1600200" y="1323720"/>
            <a:ext cx="8454240" cy="1111680"/>
          </a:xfrm>
          <a:prstGeom prst="rect">
            <a:avLst/>
          </a:prstGeom>
          <a:ln w="0">
            <a:noFill/>
          </a:ln>
        </p:spPr>
      </p:pic>
      <p:pic>
        <p:nvPicPr>
          <p:cNvPr id="210" name="Picture 209"/>
          <p:cNvPicPr/>
          <p:nvPr/>
        </p:nvPicPr>
        <p:blipFill>
          <a:blip r:embed="rId3"/>
          <a:stretch/>
        </p:blipFill>
        <p:spPr>
          <a:xfrm>
            <a:off x="1410120" y="2495520"/>
            <a:ext cx="9368640" cy="3921840"/>
          </a:xfrm>
          <a:prstGeom prst="rect">
            <a:avLst/>
          </a:prstGeom>
          <a:ln w="0">
            <a:noFill/>
          </a:ln>
        </p:spPr>
      </p:pic>
      <p:sp>
        <p:nvSpPr>
          <p:cNvPr id="211" name="Rectangle 210"/>
          <p:cNvSpPr/>
          <p:nvPr/>
        </p:nvSpPr>
        <p:spPr>
          <a:xfrm>
            <a:off x="8900280" y="660276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D9BB97C1-0E23-4332-BA66-53B077F90B7A}"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p:nvPr/>
        </p:nvPicPr>
        <p:blipFill>
          <a:blip r:embed="rId2"/>
          <a:stretch/>
        </p:blipFill>
        <p:spPr>
          <a:xfrm>
            <a:off x="1915560" y="1371600"/>
            <a:ext cx="8357760" cy="5003640"/>
          </a:xfrm>
          <a:prstGeom prst="rect">
            <a:avLst/>
          </a:prstGeom>
          <a:ln w="0">
            <a:noFill/>
          </a:ln>
        </p:spPr>
      </p:pic>
      <p:sp>
        <p:nvSpPr>
          <p:cNvPr id="213" name="Title 14"/>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Game View</a:t>
            </a:r>
            <a:endParaRPr lang="en-US" sz="3600" b="0" strike="noStrike" spc="-1">
              <a:solidFill>
                <a:srgbClr val="000000"/>
              </a:solidFill>
              <a:latin typeface="Arial"/>
            </a:endParaRPr>
          </a:p>
        </p:txBody>
      </p:sp>
      <p:sp>
        <p:nvSpPr>
          <p:cNvPr id="214" name="Rectangle 213"/>
          <p:cNvSpPr/>
          <p:nvPr/>
        </p:nvSpPr>
        <p:spPr>
          <a:xfrm>
            <a:off x="8900280" y="659340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DBA612F8-BB79-4231-8F12-93964197E91D}" type="slidenum">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5"/>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Hierarchy View</a:t>
            </a:r>
            <a:endParaRPr lang="en-US" sz="3600" b="0" strike="noStrike" spc="-1">
              <a:solidFill>
                <a:srgbClr val="000000"/>
              </a:solidFill>
              <a:latin typeface="Arial"/>
            </a:endParaRPr>
          </a:p>
        </p:txBody>
      </p:sp>
      <p:sp>
        <p:nvSpPr>
          <p:cNvPr id="216" name="Rectangle 215"/>
          <p:cNvSpPr/>
          <p:nvPr/>
        </p:nvSpPr>
        <p:spPr>
          <a:xfrm>
            <a:off x="3886200" y="1467720"/>
            <a:ext cx="7315200" cy="196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1" strike="noStrike" spc="-1">
                <a:solidFill>
                  <a:srgbClr val="000000"/>
                </a:solidFill>
                <a:latin typeface="Arial"/>
                <a:ea typeface="DejaVu Sans"/>
              </a:rPr>
              <a:t>Hierarchy</a:t>
            </a:r>
            <a:r>
              <a:rPr lang="en-US" sz="2200" b="0" strike="noStrike" spc="-1">
                <a:solidFill>
                  <a:srgbClr val="000000"/>
                </a:solidFill>
                <a:latin typeface="Arial"/>
                <a:ea typeface="DejaVu Sans"/>
              </a:rPr>
              <a:t> lists the name of every object in the scene and nests the names together according to their hierarchy linkages in the scene. </a:t>
            </a:r>
            <a:endParaRPr lang="en-US" sz="2200" b="0" strike="noStrike" spc="-1">
              <a:solidFill>
                <a:srgbClr val="000000"/>
              </a:solidFill>
              <a:latin typeface="Arial"/>
            </a:endParaRPr>
          </a:p>
        </p:txBody>
      </p:sp>
      <p:sp>
        <p:nvSpPr>
          <p:cNvPr id="217" name="Rectangle 216"/>
          <p:cNvSpPr/>
          <p:nvPr/>
        </p:nvSpPr>
        <p:spPr>
          <a:xfrm>
            <a:off x="8900280" y="661212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pic>
        <p:nvPicPr>
          <p:cNvPr id="218" name="Picture 217"/>
          <p:cNvPicPr/>
          <p:nvPr/>
        </p:nvPicPr>
        <p:blipFill>
          <a:blip r:embed="rId2"/>
          <a:stretch/>
        </p:blipFill>
        <p:spPr>
          <a:xfrm>
            <a:off x="892440" y="1371600"/>
            <a:ext cx="2686320" cy="5037120"/>
          </a:xfrm>
          <a:prstGeom prst="rect">
            <a:avLst/>
          </a:prstGeom>
          <a:ln w="0">
            <a:noFill/>
          </a:ln>
        </p:spPr>
      </p:pic>
      <p:sp>
        <p:nvSpPr>
          <p:cNvPr id="219" name="Rectangle 218"/>
          <p:cNvSpPr/>
          <p:nvPr/>
        </p:nvSpPr>
        <p:spPr>
          <a:xfrm>
            <a:off x="3886200" y="3429000"/>
            <a:ext cx="8229600" cy="251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Basically, it’s a way of selecting objects by name instead of hunting them down and clicking them within the Scene view. </a:t>
            </a:r>
            <a:endParaRPr lang="en-US" sz="2200" b="0" strike="noStrike" spc="-1">
              <a:solidFill>
                <a:srgbClr val="000000"/>
              </a:solidFill>
              <a:latin typeface="Arial"/>
            </a:endParaRPr>
          </a:p>
          <a:p>
            <a:pPr>
              <a:lnSpc>
                <a:spcPct val="150000"/>
              </a:lnSpc>
            </a:pPr>
            <a:r>
              <a:rPr lang="en-US" sz="2200" b="0" strike="noStrike" spc="-1">
                <a:solidFill>
                  <a:srgbClr val="000000"/>
                </a:solidFill>
                <a:latin typeface="Arial"/>
                <a:ea typeface="DejaVu Sans"/>
              </a:rPr>
              <a:t>The Hierarchy linkages group objects together visually, like folders, allowing you to move the entire group as one.</a:t>
            </a:r>
            <a:endParaRPr lang="en-US" sz="2200" b="0" strike="noStrike" spc="-1">
              <a:solidFill>
                <a:srgbClr val="000000"/>
              </a:solidFill>
              <a:latin typeface="Arial"/>
            </a:endParaRPr>
          </a:p>
        </p:txBody>
      </p:sp>
      <p:sp>
        <p:nvSpPr>
          <p:cNvPr id="2" name="PlaceHolder 1"/>
          <p:cNvSpPr>
            <a:spLocks noGrp="1"/>
          </p:cNvSpPr>
          <p:nvPr>
            <p:ph type="sldNum" idx="1"/>
          </p:nvPr>
        </p:nvSpPr>
        <p:spPr/>
        <p:txBody>
          <a:bodyPr/>
          <a:lstStyle/>
          <a:p>
            <a:fld id="{FEEE23E1-5804-4A2A-9562-C2D88AF4D4F8}" type="slidenum">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794E-7BBE-F1DD-2A8A-EBD558ED7CF3}"/>
              </a:ext>
            </a:extLst>
          </p:cNvPr>
          <p:cNvSpPr>
            <a:spLocks noGrp="1"/>
          </p:cNvSpPr>
          <p:nvPr>
            <p:ph type="title"/>
          </p:nvPr>
        </p:nvSpPr>
        <p:spPr/>
        <p:txBody>
          <a:bodyPr/>
          <a:lstStyle/>
          <a:p>
            <a:r>
              <a:rPr lang="en-US" dirty="0"/>
              <a:t>Install learning environment</a:t>
            </a:r>
          </a:p>
        </p:txBody>
      </p:sp>
      <p:sp>
        <p:nvSpPr>
          <p:cNvPr id="3" name="Subtitle 2">
            <a:extLst>
              <a:ext uri="{FF2B5EF4-FFF2-40B4-BE49-F238E27FC236}">
                <a16:creationId xmlns:a16="http://schemas.microsoft.com/office/drawing/2014/main" id="{94DE5F9E-149F-E9F2-A7B9-E8EF261AE62D}"/>
              </a:ext>
            </a:extLst>
          </p:cNvPr>
          <p:cNvSpPr>
            <a:spLocks noGrp="1"/>
          </p:cNvSpPr>
          <p:nvPr>
            <p:ph type="subTitle"/>
          </p:nvPr>
        </p:nvSpPr>
        <p:spPr/>
        <p:txBody>
          <a:bodyPr/>
          <a:lstStyle/>
          <a:p>
            <a:r>
              <a:rPr lang="en-US" dirty="0">
                <a:hlinkClick r:id="rId2"/>
              </a:rPr>
              <a:t>Unity - Manual: Installing the Unity Hub (unity3d.com)</a:t>
            </a:r>
            <a:endParaRPr lang="en-US" dirty="0"/>
          </a:p>
          <a:p>
            <a:r>
              <a:rPr lang="en-US" dirty="0"/>
              <a:t>Install Unity editor</a:t>
            </a:r>
          </a:p>
          <a:p>
            <a:endParaRPr lang="en-US" dirty="0"/>
          </a:p>
        </p:txBody>
      </p:sp>
    </p:spTree>
    <p:extLst>
      <p:ext uri="{BB962C8B-B14F-4D97-AF65-F5344CB8AC3E}">
        <p14:creationId xmlns:p14="http://schemas.microsoft.com/office/powerpoint/2010/main" val="11718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6"/>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Inspector Panel</a:t>
            </a:r>
            <a:endParaRPr lang="en-US" sz="3600" b="0" strike="noStrike" spc="-1">
              <a:solidFill>
                <a:srgbClr val="000000"/>
              </a:solidFill>
              <a:latin typeface="Arial"/>
            </a:endParaRPr>
          </a:p>
        </p:txBody>
      </p:sp>
      <p:sp>
        <p:nvSpPr>
          <p:cNvPr id="221" name="Rectangle 220"/>
          <p:cNvSpPr/>
          <p:nvPr/>
        </p:nvSpPr>
        <p:spPr>
          <a:xfrm>
            <a:off x="228600" y="1371600"/>
            <a:ext cx="8001000" cy="243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The </a:t>
            </a:r>
            <a:r>
              <a:rPr lang="en-US" sz="2200" b="1" strike="noStrike" spc="-1">
                <a:solidFill>
                  <a:srgbClr val="000000"/>
                </a:solidFill>
                <a:latin typeface="Arial"/>
                <a:ea typeface="DejaVu Sans"/>
              </a:rPr>
              <a:t>Inspector</a:t>
            </a:r>
            <a:r>
              <a:rPr lang="en-US" sz="2200" b="0" strike="noStrike" spc="-1">
                <a:solidFill>
                  <a:srgbClr val="000000"/>
                </a:solidFill>
                <a:latin typeface="Arial"/>
                <a:ea typeface="DejaVu Sans"/>
              </a:rPr>
              <a:t> shows you information about the currently selected object. Select an object, and the Inspector is then filled with </a:t>
            </a:r>
            <a:r>
              <a:rPr lang="en-US" sz="2200" b="0" i="1" strike="noStrike" spc="-1">
                <a:solidFill>
                  <a:srgbClr val="000000"/>
                </a:solidFill>
                <a:latin typeface="Arial"/>
                <a:ea typeface="DejaVu Sans"/>
              </a:rPr>
              <a:t>information about that object</a:t>
            </a:r>
            <a:r>
              <a:rPr lang="en-US" sz="2200" b="0" strike="noStrike" spc="-1">
                <a:solidFill>
                  <a:srgbClr val="000000"/>
                </a:solidFill>
                <a:latin typeface="Arial"/>
                <a:ea typeface="DejaVu Sans"/>
              </a:rPr>
              <a:t>. The information shown is pretty much a list of components, and you can even attach or remove components from objects.</a:t>
            </a:r>
            <a:endParaRPr lang="en-US" sz="2200" b="0" strike="noStrike" spc="-1">
              <a:solidFill>
                <a:srgbClr val="000000"/>
              </a:solidFill>
              <a:latin typeface="Arial"/>
            </a:endParaRPr>
          </a:p>
        </p:txBody>
      </p:sp>
      <p:sp>
        <p:nvSpPr>
          <p:cNvPr id="222" name="Rectangle 221"/>
          <p:cNvSpPr/>
          <p:nvPr/>
        </p:nvSpPr>
        <p:spPr>
          <a:xfrm>
            <a:off x="8900280" y="661212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pic>
        <p:nvPicPr>
          <p:cNvPr id="223" name="Picture 222"/>
          <p:cNvPicPr/>
          <p:nvPr/>
        </p:nvPicPr>
        <p:blipFill>
          <a:blip r:embed="rId2"/>
          <a:stretch/>
        </p:blipFill>
        <p:spPr>
          <a:xfrm>
            <a:off x="8458200" y="658440"/>
            <a:ext cx="3429000" cy="5778360"/>
          </a:xfrm>
          <a:prstGeom prst="rect">
            <a:avLst/>
          </a:prstGeom>
          <a:ln w="0">
            <a:noFill/>
          </a:ln>
        </p:spPr>
      </p:pic>
      <p:sp>
        <p:nvSpPr>
          <p:cNvPr id="2" name="PlaceHolder 1"/>
          <p:cNvSpPr>
            <a:spLocks noGrp="1"/>
          </p:cNvSpPr>
          <p:nvPr>
            <p:ph type="sldNum" idx="1"/>
          </p:nvPr>
        </p:nvSpPr>
        <p:spPr/>
        <p:txBody>
          <a:bodyPr/>
          <a:lstStyle/>
          <a:p>
            <a:fld id="{183810C6-04FB-40FF-851F-5E27D8CE4CD1}" type="slidenum">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9"/>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The Toolbar</a:t>
            </a:r>
            <a:endParaRPr lang="en-US" sz="3600" b="0" strike="noStrike" spc="-1">
              <a:solidFill>
                <a:srgbClr val="000000"/>
              </a:solidFill>
              <a:latin typeface="Arial"/>
            </a:endParaRPr>
          </a:p>
        </p:txBody>
      </p:sp>
      <p:pic>
        <p:nvPicPr>
          <p:cNvPr id="225" name="Picture 224"/>
          <p:cNvPicPr/>
          <p:nvPr/>
        </p:nvPicPr>
        <p:blipFill>
          <a:blip r:embed="rId2"/>
          <a:stretch/>
        </p:blipFill>
        <p:spPr>
          <a:xfrm>
            <a:off x="72000" y="1407600"/>
            <a:ext cx="7614720" cy="1760400"/>
          </a:xfrm>
          <a:prstGeom prst="rect">
            <a:avLst/>
          </a:prstGeom>
          <a:ln w="0">
            <a:noFill/>
          </a:ln>
        </p:spPr>
      </p:pic>
      <p:sp>
        <p:nvSpPr>
          <p:cNvPr id="226" name="Rectangle 225"/>
          <p:cNvSpPr/>
          <p:nvPr/>
        </p:nvSpPr>
        <p:spPr>
          <a:xfrm>
            <a:off x="7772400" y="1454760"/>
            <a:ext cx="3954240" cy="162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You can find the Toolbar at the top of the Unity Editor. It is not a window, and is the only part of the Unity interface that you can’t rearrange.</a:t>
            </a:r>
            <a:endParaRPr lang="en-US" sz="1800" b="0" strike="noStrike" spc="-1">
              <a:solidFill>
                <a:srgbClr val="000000"/>
              </a:solidFill>
              <a:latin typeface="Arial"/>
            </a:endParaRPr>
          </a:p>
        </p:txBody>
      </p:sp>
      <p:pic>
        <p:nvPicPr>
          <p:cNvPr id="227" name="Picture 226"/>
          <p:cNvPicPr/>
          <p:nvPr/>
        </p:nvPicPr>
        <p:blipFill>
          <a:blip r:embed="rId3"/>
          <a:stretch/>
        </p:blipFill>
        <p:spPr>
          <a:xfrm>
            <a:off x="1646280" y="3198960"/>
            <a:ext cx="8896320" cy="3291120"/>
          </a:xfrm>
          <a:prstGeom prst="rect">
            <a:avLst/>
          </a:prstGeom>
          <a:ln w="0">
            <a:noFill/>
          </a:ln>
        </p:spPr>
      </p:pic>
      <p:sp>
        <p:nvSpPr>
          <p:cNvPr id="2" name="PlaceHolder 1"/>
          <p:cNvSpPr>
            <a:spLocks noGrp="1"/>
          </p:cNvSpPr>
          <p:nvPr>
            <p:ph type="sldNum" idx="1"/>
          </p:nvPr>
        </p:nvSpPr>
        <p:spPr/>
        <p:txBody>
          <a:bodyPr/>
          <a:lstStyle/>
          <a:p>
            <a:fld id="{2C353B6F-88ED-42AD-BF08-C6D5F05A203C}" type="slidenum">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7"/>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The Project and Console tabs</a:t>
            </a:r>
            <a:endParaRPr lang="en-US" sz="3600" b="0" strike="noStrike" spc="-1">
              <a:solidFill>
                <a:srgbClr val="000000"/>
              </a:solidFill>
              <a:latin typeface="Arial"/>
            </a:endParaRPr>
          </a:p>
        </p:txBody>
      </p:sp>
      <p:sp>
        <p:nvSpPr>
          <p:cNvPr id="229" name="Rectangle 228"/>
          <p:cNvSpPr/>
          <p:nvPr/>
        </p:nvSpPr>
        <p:spPr>
          <a:xfrm>
            <a:off x="252000" y="1240200"/>
            <a:ext cx="10945440" cy="196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Project shows all the assets (art, code, and so on) in the project. Specifically, on the left side of the view is a listing of the project’s directories; when you select a directory, the right side of the view shows the individual files in that directory.</a:t>
            </a:r>
            <a:endParaRPr lang="en-US" sz="2200" b="0" strike="noStrike" spc="-1">
              <a:solidFill>
                <a:srgbClr val="000000"/>
              </a:solidFill>
              <a:latin typeface="Arial"/>
            </a:endParaRPr>
          </a:p>
          <a:p>
            <a:pPr>
              <a:lnSpc>
                <a:spcPct val="150000"/>
              </a:lnSpc>
            </a:pPr>
            <a:r>
              <a:rPr lang="en-US" sz="2200" b="0" strike="noStrike" spc="-1">
                <a:solidFill>
                  <a:srgbClr val="1C1C1C"/>
                </a:solidFill>
                <a:latin typeface="Arial"/>
                <a:ea typeface="Times New Roman"/>
              </a:rPr>
              <a:t>Project shows files that may not be contained within any specific scene</a:t>
            </a:r>
            <a:r>
              <a:rPr lang="en-US" sz="2200" b="0" strike="noStrike" spc="-1">
                <a:solidFill>
                  <a:srgbClr val="000000"/>
                </a:solidFill>
                <a:latin typeface="Arial"/>
                <a:ea typeface="Times New Roman"/>
              </a:rPr>
              <a:t>.</a:t>
            </a:r>
            <a:endParaRPr lang="en-US" sz="2200" b="0" strike="noStrike" spc="-1">
              <a:solidFill>
                <a:srgbClr val="000000"/>
              </a:solidFill>
              <a:latin typeface="Arial"/>
            </a:endParaRPr>
          </a:p>
        </p:txBody>
      </p:sp>
      <p:pic>
        <p:nvPicPr>
          <p:cNvPr id="230" name="Picture 229"/>
          <p:cNvPicPr/>
          <p:nvPr/>
        </p:nvPicPr>
        <p:blipFill>
          <a:blip r:embed="rId2"/>
          <a:stretch/>
        </p:blipFill>
        <p:spPr>
          <a:xfrm>
            <a:off x="1810440" y="3361680"/>
            <a:ext cx="8568360" cy="2878560"/>
          </a:xfrm>
          <a:prstGeom prst="rect">
            <a:avLst/>
          </a:prstGeom>
          <a:ln w="0">
            <a:noFill/>
          </a:ln>
        </p:spPr>
      </p:pic>
      <p:sp>
        <p:nvSpPr>
          <p:cNvPr id="231" name="Rectangle 230"/>
          <p:cNvSpPr/>
          <p:nvPr/>
        </p:nvSpPr>
        <p:spPr>
          <a:xfrm>
            <a:off x="8900280" y="661212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F071101E-36A1-410B-BFEA-04913B761FEB}" type="slidenum">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231"/>
          <p:cNvSpPr/>
          <p:nvPr/>
        </p:nvSpPr>
        <p:spPr>
          <a:xfrm>
            <a:off x="268920" y="1454760"/>
            <a:ext cx="10928520" cy="1492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The Console tab is the place where messages from the code show up. Some of these messages will be debugging output that you placed deliberately, but Unity also emits error messages if it encounters problems in the script you wrote.</a:t>
            </a:r>
            <a:endParaRPr lang="en-US" sz="2200" b="0" strike="noStrike" spc="-1">
              <a:solidFill>
                <a:srgbClr val="000000"/>
              </a:solidFill>
              <a:latin typeface="Arial"/>
            </a:endParaRPr>
          </a:p>
        </p:txBody>
      </p:sp>
      <p:sp>
        <p:nvSpPr>
          <p:cNvPr id="233" name="Title 18"/>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The Project and Console tabs</a:t>
            </a:r>
            <a:endParaRPr lang="en-US" sz="3600" b="0" strike="noStrike" spc="-1">
              <a:solidFill>
                <a:srgbClr val="000000"/>
              </a:solidFill>
              <a:latin typeface="Arial"/>
            </a:endParaRPr>
          </a:p>
        </p:txBody>
      </p:sp>
      <p:pic>
        <p:nvPicPr>
          <p:cNvPr id="234" name="Picture 233"/>
          <p:cNvPicPr/>
          <p:nvPr/>
        </p:nvPicPr>
        <p:blipFill>
          <a:blip r:embed="rId2"/>
          <a:stretch/>
        </p:blipFill>
        <p:spPr>
          <a:xfrm>
            <a:off x="1981440" y="3059280"/>
            <a:ext cx="8225640" cy="3452040"/>
          </a:xfrm>
          <a:prstGeom prst="rect">
            <a:avLst/>
          </a:prstGeom>
          <a:ln w="0">
            <a:noFill/>
          </a:ln>
        </p:spPr>
      </p:pic>
      <p:sp>
        <p:nvSpPr>
          <p:cNvPr id="2" name="PlaceHolder 1"/>
          <p:cNvSpPr>
            <a:spLocks noGrp="1"/>
          </p:cNvSpPr>
          <p:nvPr>
            <p:ph type="sldNum" idx="1"/>
          </p:nvPr>
        </p:nvSpPr>
        <p:spPr/>
        <p:txBody>
          <a:bodyPr/>
          <a:lstStyle/>
          <a:p>
            <a:fld id="{DA5A942E-9EF6-4E45-8DB8-6248645CF21D}" type="slidenum">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4"/>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Customizing your workspace</a:t>
            </a:r>
            <a:endParaRPr lang="en-US" sz="3600" b="0" strike="noStrike" spc="-1">
              <a:solidFill>
                <a:srgbClr val="000000"/>
              </a:solidFill>
              <a:latin typeface="Arial"/>
            </a:endParaRPr>
          </a:p>
        </p:txBody>
      </p:sp>
      <p:sp>
        <p:nvSpPr>
          <p:cNvPr id="236" name="Rectangle 235"/>
          <p:cNvSpPr/>
          <p:nvPr/>
        </p:nvSpPr>
        <p:spPr>
          <a:xfrm>
            <a:off x="8900280" y="6623640"/>
            <a:ext cx="286668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37" name="TextBox 236"/>
          <p:cNvSpPr txBox="1"/>
          <p:nvPr/>
        </p:nvSpPr>
        <p:spPr>
          <a:xfrm>
            <a:off x="228600" y="1371600"/>
            <a:ext cx="10972800" cy="972720"/>
          </a:xfrm>
          <a:prstGeom prst="rect">
            <a:avLst/>
          </a:prstGeom>
          <a:noFill/>
          <a:ln w="0">
            <a:noFill/>
          </a:ln>
        </p:spPr>
        <p:txBody>
          <a:bodyPr lIns="90000" tIns="45000" rIns="90000" bIns="45000" anchor="t">
            <a:noAutofit/>
          </a:bodyPr>
          <a:lstStyle/>
          <a:p>
            <a:pPr>
              <a:lnSpc>
                <a:spcPct val="115000"/>
              </a:lnSpc>
            </a:pPr>
            <a:r>
              <a:rPr lang="en-US" sz="1800" b="0" strike="noStrike" spc="-1">
                <a:solidFill>
                  <a:srgbClr val="000000"/>
                </a:solidFill>
                <a:latin typeface="Arial"/>
              </a:rPr>
              <a:t>You can customize your Layout of Views by click-dragging the Tab of any View to one of several locations. Dropping a Tab in the Tab Area of an existing window will add the Tab beside any existing Tabs. Alternatively, dropping a Tab in any Dock Zone will add the View in a new window.</a:t>
            </a:r>
          </a:p>
        </p:txBody>
      </p:sp>
      <p:pic>
        <p:nvPicPr>
          <p:cNvPr id="238" name="Picture 237"/>
          <p:cNvPicPr/>
          <p:nvPr/>
        </p:nvPicPr>
        <p:blipFill>
          <a:blip r:embed="rId3"/>
          <a:stretch/>
        </p:blipFill>
        <p:spPr>
          <a:xfrm>
            <a:off x="277200" y="2507040"/>
            <a:ext cx="5047200" cy="3665160"/>
          </a:xfrm>
          <a:prstGeom prst="rect">
            <a:avLst/>
          </a:prstGeom>
          <a:ln w="0">
            <a:noFill/>
          </a:ln>
        </p:spPr>
      </p:pic>
      <p:sp>
        <p:nvSpPr>
          <p:cNvPr id="239" name="TextBox 238"/>
          <p:cNvSpPr txBox="1"/>
          <p:nvPr/>
        </p:nvSpPr>
        <p:spPr>
          <a:xfrm>
            <a:off x="8540640" y="2971800"/>
            <a:ext cx="3575160" cy="2012760"/>
          </a:xfrm>
          <a:prstGeom prst="rect">
            <a:avLst/>
          </a:prstGeom>
          <a:noFill/>
          <a:ln w="0">
            <a:noFill/>
          </a:ln>
        </p:spPr>
        <p:txBody>
          <a:bodyPr lIns="90000" tIns="45000" rIns="90000" bIns="45000" anchor="t">
            <a:noAutofit/>
          </a:bodyPr>
          <a:lstStyle/>
          <a:p>
            <a:pPr>
              <a:lnSpc>
                <a:spcPct val="150000"/>
              </a:lnSpc>
            </a:pPr>
            <a:r>
              <a:rPr lang="en-US" sz="1600" b="0" strike="noStrike" spc="-1">
                <a:solidFill>
                  <a:srgbClr val="000000"/>
                </a:solidFill>
                <a:latin typeface="Arial"/>
              </a:rPr>
              <a:t>If you can't find a panel on the layout, you can reopen it by going to the Window &gt; General, and then choosing the panel you want to add. </a:t>
            </a:r>
          </a:p>
        </p:txBody>
      </p:sp>
      <p:pic>
        <p:nvPicPr>
          <p:cNvPr id="240" name="Picture 239"/>
          <p:cNvPicPr/>
          <p:nvPr/>
        </p:nvPicPr>
        <p:blipFill>
          <a:blip r:embed="rId4"/>
          <a:stretch/>
        </p:blipFill>
        <p:spPr>
          <a:xfrm>
            <a:off x="6231600" y="2963880"/>
            <a:ext cx="2255760" cy="3436920"/>
          </a:xfrm>
          <a:prstGeom prst="rect">
            <a:avLst/>
          </a:prstGeom>
          <a:ln w="0">
            <a:noFill/>
          </a:ln>
        </p:spPr>
      </p:pic>
      <p:sp>
        <p:nvSpPr>
          <p:cNvPr id="2" name="PlaceHolder 1"/>
          <p:cNvSpPr>
            <a:spLocks noGrp="1"/>
          </p:cNvSpPr>
          <p:nvPr>
            <p:ph type="sldNum" idx="1"/>
          </p:nvPr>
        </p:nvSpPr>
        <p:spPr/>
        <p:txBody>
          <a:bodyPr/>
          <a:lstStyle/>
          <a:p>
            <a:fld id="{64F6CE70-073F-445B-9B36-FB7E569BD9C5}" type="slidenum">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5"/>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a:solidFill>
                  <a:srgbClr val="000000"/>
                </a:solidFill>
                <a:latin typeface="Calibri Light"/>
                <a:ea typeface="DejaVu Sans"/>
              </a:rPr>
              <a:t>Customizing your workspace</a:t>
            </a:r>
            <a:endParaRPr lang="en-US" sz="3600" b="0" strike="noStrike" spc="-1">
              <a:solidFill>
                <a:srgbClr val="000000"/>
              </a:solidFill>
              <a:latin typeface="Arial"/>
            </a:endParaRPr>
          </a:p>
        </p:txBody>
      </p:sp>
      <p:sp>
        <p:nvSpPr>
          <p:cNvPr id="242" name="TextBox 241"/>
          <p:cNvSpPr txBox="1"/>
          <p:nvPr/>
        </p:nvSpPr>
        <p:spPr>
          <a:xfrm>
            <a:off x="2766240" y="1379520"/>
            <a:ext cx="4777560" cy="2012760"/>
          </a:xfrm>
          <a:prstGeom prst="rect">
            <a:avLst/>
          </a:prstGeom>
          <a:noFill/>
          <a:ln w="0">
            <a:noFill/>
          </a:ln>
        </p:spPr>
        <p:txBody>
          <a:bodyPr lIns="90000" tIns="45000" rIns="90000" bIns="45000" anchor="t">
            <a:noAutofit/>
          </a:bodyPr>
          <a:lstStyle/>
          <a:p>
            <a:pPr>
              <a:lnSpc>
                <a:spcPct val="150000"/>
              </a:lnSpc>
            </a:pPr>
            <a:r>
              <a:rPr lang="en-US" sz="1800" b="0" strike="noStrike" spc="-1">
                <a:solidFill>
                  <a:srgbClr val="000000"/>
                </a:solidFill>
                <a:latin typeface="Arial"/>
              </a:rPr>
              <a:t>If you can't find a panel on the layout, you can reopen it by going to the Window &gt; General, and then choosing the panel you want to add. </a:t>
            </a:r>
          </a:p>
        </p:txBody>
      </p:sp>
      <p:pic>
        <p:nvPicPr>
          <p:cNvPr id="243" name="Picture 242"/>
          <p:cNvPicPr/>
          <p:nvPr/>
        </p:nvPicPr>
        <p:blipFill>
          <a:blip r:embed="rId2"/>
          <a:stretch/>
        </p:blipFill>
        <p:spPr>
          <a:xfrm>
            <a:off x="457200" y="1371600"/>
            <a:ext cx="2255760" cy="3436920"/>
          </a:xfrm>
          <a:prstGeom prst="rect">
            <a:avLst/>
          </a:prstGeom>
          <a:ln w="0">
            <a:noFill/>
          </a:ln>
        </p:spPr>
      </p:pic>
      <p:pic>
        <p:nvPicPr>
          <p:cNvPr id="244" name="Picture 243"/>
          <p:cNvPicPr/>
          <p:nvPr/>
        </p:nvPicPr>
        <p:blipFill>
          <a:blip r:embed="rId3"/>
          <a:stretch/>
        </p:blipFill>
        <p:spPr>
          <a:xfrm>
            <a:off x="8656200" y="838440"/>
            <a:ext cx="3459600" cy="4647960"/>
          </a:xfrm>
          <a:prstGeom prst="rect">
            <a:avLst/>
          </a:prstGeom>
          <a:ln w="0">
            <a:noFill/>
          </a:ln>
        </p:spPr>
      </p:pic>
      <p:sp>
        <p:nvSpPr>
          <p:cNvPr id="245" name="Rectangle 244"/>
          <p:cNvSpPr/>
          <p:nvPr/>
        </p:nvSpPr>
        <p:spPr>
          <a:xfrm>
            <a:off x="11815200" y="874440"/>
            <a:ext cx="264600" cy="268560"/>
          </a:xfrm>
          <a:prstGeom prst="rect">
            <a:avLst/>
          </a:prstGeom>
          <a:noFill/>
          <a:ln w="36720">
            <a:solidFill>
              <a:srgbClr val="FF860D"/>
            </a:solidFill>
            <a:round/>
          </a:ln>
        </p:spPr>
        <p:style>
          <a:lnRef idx="0">
            <a:scrgbClr r="0" g="0" b="0"/>
          </a:lnRef>
          <a:fillRef idx="0">
            <a:scrgbClr r="0" g="0" b="0"/>
          </a:fillRef>
          <a:effectRef idx="0">
            <a:scrgbClr r="0" g="0" b="0"/>
          </a:effectRef>
          <a:fontRef idx="minor"/>
        </p:style>
        <p:txBody>
          <a:bodyPr lIns="108360" tIns="63360" rIns="108360" bIns="63360" anchor="ctr">
            <a:noAutofit/>
          </a:bodyPr>
          <a:lstStyle/>
          <a:p>
            <a:endParaRPr lang="en-US" sz="1800" b="0" strike="noStrike" spc="-1">
              <a:solidFill>
                <a:srgbClr val="000000"/>
              </a:solidFill>
              <a:latin typeface="Arial"/>
            </a:endParaRPr>
          </a:p>
        </p:txBody>
      </p:sp>
      <p:sp>
        <p:nvSpPr>
          <p:cNvPr id="246" name="TextBox 245"/>
          <p:cNvSpPr txBox="1"/>
          <p:nvPr/>
        </p:nvSpPr>
        <p:spPr>
          <a:xfrm>
            <a:off x="3886200" y="4628160"/>
            <a:ext cx="4770000" cy="1241640"/>
          </a:xfrm>
          <a:prstGeom prst="rect">
            <a:avLst/>
          </a:prstGeom>
          <a:noFill/>
          <a:ln w="0">
            <a:noFill/>
          </a:ln>
        </p:spPr>
        <p:txBody>
          <a:bodyPr lIns="90000" tIns="45000" rIns="90000" bIns="45000" anchor="t">
            <a:noAutofit/>
          </a:bodyPr>
          <a:lstStyle/>
          <a:p>
            <a:pPr>
              <a:lnSpc>
                <a:spcPct val="150000"/>
              </a:lnSpc>
            </a:pPr>
            <a:r>
              <a:rPr lang="en-US" sz="1800" b="0" strike="noStrike" spc="-1">
                <a:solidFill>
                  <a:srgbClr val="000000"/>
                </a:solidFill>
                <a:latin typeface="Arial"/>
              </a:rPr>
              <a:t>Or you can click on the “Layout Options” button at the top right of each tab and choose “Add Tab”,  to add a new panel.</a:t>
            </a:r>
          </a:p>
        </p:txBody>
      </p:sp>
      <p:sp>
        <p:nvSpPr>
          <p:cNvPr id="247" name="Straight Connector 246"/>
          <p:cNvSpPr/>
          <p:nvPr/>
        </p:nvSpPr>
        <p:spPr>
          <a:xfrm flipV="1">
            <a:off x="7086600" y="1143000"/>
            <a:ext cx="4800600" cy="3485160"/>
          </a:xfrm>
          <a:prstGeom prst="line">
            <a:avLst/>
          </a:prstGeom>
          <a:ln w="18360">
            <a:solidFill>
              <a:srgbClr val="FF860D"/>
            </a:solidFill>
            <a:round/>
            <a:tailEnd type="triangle" w="med" len="med"/>
          </a:ln>
        </p:spPr>
        <p:style>
          <a:lnRef idx="0">
            <a:scrgbClr r="0" g="0" b="0"/>
          </a:lnRef>
          <a:fillRef idx="0">
            <a:scrgbClr r="0" g="0" b="0"/>
          </a:fillRef>
          <a:effectRef idx="0">
            <a:scrgbClr r="0" g="0" b="0"/>
          </a:effectRef>
          <a:fontRef idx="minor"/>
        </p:style>
        <p:txBody>
          <a:bodyPr lIns="99000" tIns="54000" rIns="99000" bIns="54000" anchor="ctr">
            <a:noAutofit/>
          </a:bodyPr>
          <a:lstStyle/>
          <a:p>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7C2A38DD-2B33-4076-A59E-DB488ED0F812}" type="slidenum">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20"/>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Unity's Scripting Integration</a:t>
            </a:r>
            <a:endParaRPr lang="en-US" sz="4400" b="0" strike="noStrike" spc="-1">
              <a:solidFill>
                <a:srgbClr val="000000"/>
              </a:solidFill>
              <a:latin typeface="Arial"/>
            </a:endParaRPr>
          </a:p>
        </p:txBody>
      </p:sp>
      <p:sp>
        <p:nvSpPr>
          <p:cNvPr id="249" name="Rectangle 248"/>
          <p:cNvSpPr/>
          <p:nvPr/>
        </p:nvSpPr>
        <p:spPr>
          <a:xfrm>
            <a:off x="228600" y="1371600"/>
            <a:ext cx="11426040" cy="102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spcBef>
                <a:spcPts val="283"/>
              </a:spcBef>
              <a:spcAft>
                <a:spcPts val="283"/>
              </a:spcAft>
            </a:pPr>
            <a:r>
              <a:rPr lang="en-US" sz="2200" b="0" strike="noStrike" spc="-1">
                <a:solidFill>
                  <a:srgbClr val="000000"/>
                </a:solidFill>
                <a:latin typeface="Arial"/>
                <a:ea typeface="DejaVu Sans"/>
              </a:rPr>
              <a:t>Unity is deeply integrated with various scripting languages, with C# being the primary language used for scripting game logic within the Unity ecosystem.</a:t>
            </a:r>
            <a:endParaRPr lang="en-US" sz="2200" b="0" strike="noStrike" spc="-1">
              <a:solidFill>
                <a:srgbClr val="000000"/>
              </a:solidFill>
              <a:latin typeface="Arial"/>
            </a:endParaRPr>
          </a:p>
        </p:txBody>
      </p:sp>
      <p:sp>
        <p:nvSpPr>
          <p:cNvPr id="250" name="Rectangle 249"/>
          <p:cNvSpPr/>
          <p:nvPr/>
        </p:nvSpPr>
        <p:spPr>
          <a:xfrm>
            <a:off x="371160" y="2662920"/>
            <a:ext cx="11054880" cy="14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2100" b="0" strike="noStrike" spc="-1">
                <a:solidFill>
                  <a:srgbClr val="000000"/>
                </a:solidFill>
                <a:latin typeface="Arial"/>
                <a:ea typeface="DejaVu Sans"/>
              </a:rPr>
              <a:t>Scripts in Unity play a pivotal role in adding interactivity to game objects.</a:t>
            </a:r>
            <a:endParaRPr lang="en-US" sz="21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100" b="0" strike="noStrike" spc="-1">
                <a:solidFill>
                  <a:srgbClr val="000000"/>
                </a:solidFill>
                <a:latin typeface="Arial"/>
                <a:ea typeface="DejaVu Sans"/>
              </a:rPr>
              <a:t>These scripts define the behavior, interactions, and logic behind various game elements, making them dynamic and responsive to player input or events.</a:t>
            </a:r>
            <a:endParaRPr lang="en-US" sz="2100" b="0" strike="noStrike" spc="-1">
              <a:solidFill>
                <a:srgbClr val="000000"/>
              </a:solidFill>
              <a:latin typeface="Arial"/>
            </a:endParaRPr>
          </a:p>
        </p:txBody>
      </p:sp>
      <p:sp>
        <p:nvSpPr>
          <p:cNvPr id="251" name="Rectangle 250"/>
          <p:cNvSpPr/>
          <p:nvPr/>
        </p:nvSpPr>
        <p:spPr>
          <a:xfrm>
            <a:off x="228600" y="4515120"/>
            <a:ext cx="11426040" cy="14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spcBef>
                <a:spcPts val="1191"/>
              </a:spcBef>
              <a:spcAft>
                <a:spcPts val="992"/>
              </a:spcAft>
            </a:pPr>
            <a:r>
              <a:rPr lang="en-US" sz="2100" b="0" strike="noStrike" spc="-1">
                <a:solidFill>
                  <a:srgbClr val="000000"/>
                </a:solidFill>
                <a:latin typeface="Arial"/>
                <a:ea typeface="DejaVu Sans"/>
              </a:rPr>
              <a:t>Scripts act as the backbone for game interactivity, enabling developers to define how game elements behave and respond in different situations or conditions.</a:t>
            </a:r>
            <a:endParaRPr lang="en-US" sz="2100" b="0" strike="noStrike" spc="-1">
              <a:solidFill>
                <a:srgbClr val="000000"/>
              </a:solidFill>
              <a:latin typeface="Arial"/>
            </a:endParaRPr>
          </a:p>
        </p:txBody>
      </p:sp>
      <p:sp>
        <p:nvSpPr>
          <p:cNvPr id="2" name="PlaceHolder 1"/>
          <p:cNvSpPr>
            <a:spLocks noGrp="1"/>
          </p:cNvSpPr>
          <p:nvPr>
            <p:ph type="sldNum" idx="1"/>
          </p:nvPr>
        </p:nvSpPr>
        <p:spPr/>
        <p:txBody>
          <a:bodyPr/>
          <a:lstStyle/>
          <a:p>
            <a:fld id="{74BCD2B3-3EAB-4468-9E3E-858DAD0E39D1}" type="slidenum">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21"/>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Cross-Platform Capabilities</a:t>
            </a:r>
            <a:endParaRPr lang="en-US" sz="4400" b="0" strike="noStrike" spc="-1">
              <a:solidFill>
                <a:srgbClr val="000000"/>
              </a:solidFill>
              <a:latin typeface="Arial"/>
            </a:endParaRPr>
          </a:p>
        </p:txBody>
      </p:sp>
      <p:sp>
        <p:nvSpPr>
          <p:cNvPr id="253" name="Rectangle 252"/>
          <p:cNvSpPr/>
          <p:nvPr/>
        </p:nvSpPr>
        <p:spPr>
          <a:xfrm>
            <a:off x="228600" y="1391400"/>
            <a:ext cx="11426040" cy="142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0" strike="noStrike" spc="-1">
                <a:solidFill>
                  <a:srgbClr val="000000"/>
                </a:solidFill>
                <a:latin typeface="Arial"/>
                <a:ea typeface="DejaVu Sans"/>
              </a:rPr>
              <a:t>Unity's cross-platform capabilities empower developers to create games and applications that can seamlessly run on multiple platforms, including mobile devices (iOS, Android), consoles, desktops (Windows, macOS), web browsers, AR/VR devices, and more.</a:t>
            </a:r>
            <a:endParaRPr lang="en-US" sz="2000" b="0" strike="noStrike" spc="-1">
              <a:solidFill>
                <a:srgbClr val="000000"/>
              </a:solidFill>
              <a:latin typeface="Arial"/>
            </a:endParaRPr>
          </a:p>
        </p:txBody>
      </p:sp>
      <p:pic>
        <p:nvPicPr>
          <p:cNvPr id="254" name="Picture 253"/>
          <p:cNvPicPr/>
          <p:nvPr/>
        </p:nvPicPr>
        <p:blipFill>
          <a:blip r:embed="rId2"/>
          <a:stretch/>
        </p:blipFill>
        <p:spPr>
          <a:xfrm>
            <a:off x="1083240" y="2827800"/>
            <a:ext cx="9621720" cy="3615120"/>
          </a:xfrm>
          <a:prstGeom prst="rect">
            <a:avLst/>
          </a:prstGeom>
          <a:ln w="0">
            <a:noFill/>
          </a:ln>
        </p:spPr>
      </p:pic>
      <p:sp>
        <p:nvSpPr>
          <p:cNvPr id="255" name="Rectangle 254"/>
          <p:cNvSpPr/>
          <p:nvPr/>
        </p:nvSpPr>
        <p:spPr>
          <a:xfrm>
            <a:off x="6858000" y="6424200"/>
            <a:ext cx="34250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b="0" strike="noStrike" spc="-1">
                <a:solidFill>
                  <a:srgbClr val="000000"/>
                </a:solidFill>
                <a:latin typeface="Arial"/>
                <a:ea typeface="DejaVu Sans"/>
              </a:rPr>
              <a:t>Source: https://unity.com/solutions/multiplatform</a:t>
            </a:r>
            <a:endParaRPr lang="en-US" sz="1200" b="0" strike="noStrike" spc="-1">
              <a:solidFill>
                <a:srgbClr val="000000"/>
              </a:solidFill>
              <a:latin typeface="Arial"/>
            </a:endParaRPr>
          </a:p>
        </p:txBody>
      </p:sp>
      <p:sp>
        <p:nvSpPr>
          <p:cNvPr id="2" name="PlaceHolder 1"/>
          <p:cNvSpPr>
            <a:spLocks noGrp="1"/>
          </p:cNvSpPr>
          <p:nvPr>
            <p:ph type="sldNum" idx="1"/>
          </p:nvPr>
        </p:nvSpPr>
        <p:spPr/>
        <p:txBody>
          <a:bodyPr/>
          <a:lstStyle/>
          <a:p>
            <a:fld id="{2982E551-5510-4D93-862E-A2671570FFD8}" type="slidenum">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22"/>
          <p:cNvSpPr/>
          <p:nvPr/>
        </p:nvSpPr>
        <p:spPr>
          <a:xfrm>
            <a:off x="914400" y="685800"/>
            <a:ext cx="10433880" cy="63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Unity Community and Support</a:t>
            </a:r>
            <a:endParaRPr lang="en-US" sz="4400" b="0" strike="noStrike" spc="-1">
              <a:solidFill>
                <a:srgbClr val="000000"/>
              </a:solidFill>
              <a:latin typeface="Arial"/>
            </a:endParaRPr>
          </a:p>
        </p:txBody>
      </p:sp>
      <p:sp>
        <p:nvSpPr>
          <p:cNvPr id="257" name="Rectangle 256"/>
          <p:cNvSpPr/>
          <p:nvPr/>
        </p:nvSpPr>
        <p:spPr>
          <a:xfrm>
            <a:off x="3676680" y="1381320"/>
            <a:ext cx="4835160" cy="469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Unity Community</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Forum: </a:t>
            </a:r>
            <a:r>
              <a:rPr lang="en-US" sz="1800" b="0" u="sng" strike="noStrike" spc="-1">
                <a:solidFill>
                  <a:srgbClr val="0563C1"/>
                </a:solidFill>
                <a:uFillTx/>
                <a:latin typeface="Arial"/>
                <a:ea typeface="DejaVu Sans"/>
                <a:hlinkClick r:id="rId2"/>
              </a:rPr>
              <a:t>https://forum.unity.com/</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Discussions: </a:t>
            </a:r>
            <a:r>
              <a:rPr lang="en-US" sz="1800" b="0" u="sng" strike="noStrike" spc="-1">
                <a:solidFill>
                  <a:srgbClr val="0563C1"/>
                </a:solidFill>
                <a:uFillTx/>
                <a:latin typeface="Arial"/>
                <a:ea typeface="DejaVu Sans"/>
                <a:hlinkClick r:id="rId3"/>
              </a:rPr>
              <a:t>https://discussions.unity.com/</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Community: https://unity.com/community</a:t>
            </a:r>
            <a:endParaRPr lang="en-US" sz="1800" b="0" strike="noStrike" spc="-1">
              <a:solidFill>
                <a:srgbClr val="000000"/>
              </a:solidFill>
              <a:latin typeface="Arial"/>
            </a:endParaRPr>
          </a:p>
          <a:p>
            <a:pPr marL="360000">
              <a:lnSpc>
                <a:spcPct val="150000"/>
              </a:lnSpc>
            </a:pP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Unity Manual</a:t>
            </a:r>
            <a:endParaRPr lang="en-US" sz="1800" b="0" strike="noStrike" spc="-1">
              <a:solidFill>
                <a:srgbClr val="000000"/>
              </a:solidFill>
              <a:latin typeface="Arial"/>
            </a:endParaRPr>
          </a:p>
          <a:p>
            <a:pPr marL="360000">
              <a:lnSpc>
                <a:spcPct val="150000"/>
              </a:lnSpc>
            </a:pPr>
            <a:r>
              <a:rPr lang="en-US" sz="1800" b="0" u="sng" strike="noStrike" spc="-1">
                <a:solidFill>
                  <a:srgbClr val="0563C1"/>
                </a:solidFill>
                <a:uFillTx/>
                <a:latin typeface="Arial"/>
                <a:ea typeface="DejaVu Sans"/>
                <a:hlinkClick r:id="rId4"/>
              </a:rPr>
              <a:t>https://docs.unity3d.com/</a:t>
            </a:r>
            <a:r>
              <a:rPr lang="en-US" sz="1800" b="0" strike="noStrike" spc="-1">
                <a:solidFill>
                  <a:srgbClr val="000000"/>
                </a:solidFill>
                <a:latin typeface="Arial"/>
                <a:ea typeface="DejaVu Sans"/>
              </a:rPr>
              <a:t> (*)</a:t>
            </a:r>
            <a:endParaRPr lang="en-US" sz="1800" b="0" strike="noStrike" spc="-1">
              <a:solidFill>
                <a:srgbClr val="000000"/>
              </a:solidFill>
              <a:latin typeface="Arial"/>
            </a:endParaRPr>
          </a:p>
          <a:p>
            <a:pPr marL="360000">
              <a:lnSpc>
                <a:spcPct val="150000"/>
              </a:lnSpc>
            </a:pPr>
            <a:r>
              <a:rPr lang="en-US" sz="1800" b="0" u="sng" strike="noStrike" spc="-1">
                <a:solidFill>
                  <a:srgbClr val="0563C1"/>
                </a:solidFill>
                <a:uFillTx/>
                <a:latin typeface="Arial"/>
                <a:ea typeface="DejaVu Sans"/>
                <a:hlinkClick r:id="rId5"/>
              </a:rPr>
              <a:t>https://learn.unity.com/</a:t>
            </a:r>
            <a:endParaRPr lang="en-US" sz="1800" b="0" strike="noStrike" spc="-1">
              <a:solidFill>
                <a:srgbClr val="000000"/>
              </a:solidFill>
              <a:latin typeface="Arial"/>
            </a:endParaRPr>
          </a:p>
          <a:p>
            <a:pPr marL="360000">
              <a:lnSpc>
                <a:spcPct val="150000"/>
              </a:lnSpc>
            </a:pP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Unity Asset Store</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https://assetstore.unity.com/</a:t>
            </a:r>
            <a:endParaRPr lang="en-US" sz="1800" b="0" strike="noStrike" spc="-1">
              <a:solidFill>
                <a:srgbClr val="000000"/>
              </a:solidFill>
              <a:latin typeface="Arial"/>
            </a:endParaRPr>
          </a:p>
          <a:p>
            <a:pPr marL="360000">
              <a:lnSpc>
                <a:spcPct val="150000"/>
              </a:lnSpc>
            </a:pP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5A8B3DD4-01FA-4ED4-A924-DB08019F7760}" type="slidenum">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257"/>
          <p:cNvSpPr/>
          <p:nvPr/>
        </p:nvSpPr>
        <p:spPr>
          <a:xfrm>
            <a:off x="194400" y="1455480"/>
            <a:ext cx="10829160" cy="44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259" name="PlaceHolder 11"/>
          <p:cNvSpPr/>
          <p:nvPr/>
        </p:nvSpPr>
        <p:spPr>
          <a:xfrm>
            <a:off x="228600" y="68112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Calibri Light"/>
                <a:ea typeface="DejaVu Sans"/>
              </a:rPr>
              <a:t>Summary</a:t>
            </a:r>
            <a:endParaRPr lang="en-US" sz="4400" b="0" strike="noStrike" spc="-1">
              <a:solidFill>
                <a:srgbClr val="000000"/>
              </a:solidFill>
              <a:latin typeface="Arial"/>
            </a:endParaRPr>
          </a:p>
        </p:txBody>
      </p:sp>
      <p:sp>
        <p:nvSpPr>
          <p:cNvPr id="260" name="Rectangle 259"/>
          <p:cNvSpPr/>
          <p:nvPr/>
        </p:nvSpPr>
        <p:spPr>
          <a:xfrm>
            <a:off x="685800" y="1600200"/>
            <a:ext cx="10969920" cy="433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2000" b="1" strike="noStrike" spc="-1">
                <a:solidFill>
                  <a:srgbClr val="000000"/>
                </a:solidFill>
                <a:latin typeface="Arial"/>
                <a:ea typeface="DejaVu Sans"/>
              </a:rPr>
              <a:t>Understanding Unity's Interface</a:t>
            </a:r>
            <a:r>
              <a:rPr lang="en-US" sz="2000" b="0" strike="noStrike" spc="-1">
                <a:solidFill>
                  <a:srgbClr val="000000"/>
                </a:solidFill>
                <a:latin typeface="Arial"/>
                <a:ea typeface="DejaVu Sans"/>
              </a:rPr>
              <a:t>: Explored the fundamental components—Scene view, Game view, Hierarchy, Project panel, Inspector, and Toolbar—underlining their roles in the game development workflow.</a:t>
            </a:r>
            <a:endParaRPr lang="en-US" sz="2000" b="0" strike="noStrike" spc="-1">
              <a:solidFill>
                <a:srgbClr val="000000"/>
              </a:solidFill>
              <a:latin typeface="Arial"/>
            </a:endParaRPr>
          </a:p>
          <a:p>
            <a:pPr>
              <a:lnSpc>
                <a:spcPct val="150000"/>
              </a:lnSpc>
            </a:pP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1" strike="noStrike" spc="-1">
                <a:solidFill>
                  <a:srgbClr val="000000"/>
                </a:solidFill>
                <a:latin typeface="Arial"/>
                <a:ea typeface="DejaVu Sans"/>
              </a:rPr>
              <a:t>Panel and Tool Roles</a:t>
            </a:r>
            <a:r>
              <a:rPr lang="en-US" sz="2000" b="0" strike="noStrike" spc="-1">
                <a:solidFill>
                  <a:srgbClr val="000000"/>
                </a:solidFill>
                <a:latin typeface="Arial"/>
                <a:ea typeface="DejaVu Sans"/>
              </a:rPr>
              <a:t>: Emphasized the significance of each panel and tool, detailing their contributions to game creation, manipulation, and asset management.</a:t>
            </a:r>
            <a:endParaRPr lang="en-US" sz="2000" b="0" strike="noStrike" spc="-1">
              <a:solidFill>
                <a:srgbClr val="000000"/>
              </a:solidFill>
              <a:latin typeface="Arial"/>
            </a:endParaRPr>
          </a:p>
          <a:p>
            <a:pPr>
              <a:lnSpc>
                <a:spcPct val="150000"/>
              </a:lnSpc>
            </a:pP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1" strike="noStrike" spc="-1">
                <a:solidFill>
                  <a:srgbClr val="000000"/>
                </a:solidFill>
                <a:latin typeface="Arial"/>
                <a:ea typeface="DejaVu Sans"/>
              </a:rPr>
              <a:t>Scripting and Cross-Platform Capabilities</a:t>
            </a:r>
            <a:r>
              <a:rPr lang="en-US" sz="2000" b="0" strike="noStrike" spc="-1">
                <a:solidFill>
                  <a:srgbClr val="000000"/>
                </a:solidFill>
                <a:latin typeface="Arial"/>
                <a:ea typeface="DejaVu Sans"/>
              </a:rPr>
              <a:t>: Introduced Unity's scripting integration, highlighting the role of scripts in adding interactivity, and discussed Unity's cross-platform adaptability for diverse deployment.</a:t>
            </a:r>
            <a:endParaRPr lang="en-US" sz="2000" b="0" strike="noStrike" spc="-1">
              <a:solidFill>
                <a:srgbClr val="000000"/>
              </a:solidFill>
              <a:latin typeface="Arial"/>
            </a:endParaRPr>
          </a:p>
        </p:txBody>
      </p:sp>
      <p:sp>
        <p:nvSpPr>
          <p:cNvPr id="2" name="PlaceHolder 1"/>
          <p:cNvSpPr>
            <a:spLocks noGrp="1"/>
          </p:cNvSpPr>
          <p:nvPr>
            <p:ph type="sldNum" idx="1"/>
          </p:nvPr>
        </p:nvSpPr>
        <p:spPr/>
        <p:txBody>
          <a:bodyPr/>
          <a:lstStyle/>
          <a:p>
            <a:fld id="{82E24B6D-BD61-4983-AF1A-9E616F1ACF2D}" type="slidenum">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3"/>
          <p:cNvSpPr/>
          <p:nvPr/>
        </p:nvSpPr>
        <p:spPr>
          <a:xfrm>
            <a:off x="228600" y="68112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400" b="1" strike="noStrike" spc="-1">
                <a:solidFill>
                  <a:srgbClr val="000000"/>
                </a:solidFill>
                <a:latin typeface="Calibri Light"/>
                <a:ea typeface="DejaVu Sans"/>
              </a:rPr>
              <a:t>What you will learn in this Course</a:t>
            </a:r>
            <a:endParaRPr lang="en-US" sz="4400" b="0" strike="noStrike" spc="-1">
              <a:solidFill>
                <a:srgbClr val="000000"/>
              </a:solidFill>
              <a:latin typeface="Arial"/>
            </a:endParaRPr>
          </a:p>
        </p:txBody>
      </p:sp>
      <p:grpSp>
        <p:nvGrpSpPr>
          <p:cNvPr id="93" name="Group 81"/>
          <p:cNvGrpSpPr/>
          <p:nvPr/>
        </p:nvGrpSpPr>
        <p:grpSpPr>
          <a:xfrm>
            <a:off x="959040" y="3244680"/>
            <a:ext cx="1989720" cy="1642320"/>
            <a:chOff x="959040" y="3244680"/>
            <a:chExt cx="1989720" cy="1642320"/>
          </a:xfrm>
        </p:grpSpPr>
        <p:sp>
          <p:nvSpPr>
            <p:cNvPr id="94" name="Arrow: Notched Right 2"/>
            <p:cNvSpPr/>
            <p:nvPr/>
          </p:nvSpPr>
          <p:spPr>
            <a:xfrm>
              <a:off x="959040" y="3244680"/>
              <a:ext cx="1989720" cy="1642320"/>
            </a:xfrm>
            <a:prstGeom prst="notchedRightArrow">
              <a:avLst>
                <a:gd name="adj1" fmla="val 63493"/>
                <a:gd name="adj2" fmla="val 45174"/>
              </a:avLst>
            </a:prstGeom>
            <a:gradFill rotWithShape="0">
              <a:gsLst>
                <a:gs pos="0">
                  <a:srgbClr val="5B9BD5"/>
                </a:gs>
                <a:gs pos="100000">
                  <a:srgbClr val="2E75B6"/>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95" name="Group 2"/>
            <p:cNvGrpSpPr/>
            <p:nvPr/>
          </p:nvGrpSpPr>
          <p:grpSpPr>
            <a:xfrm>
              <a:off x="1517400" y="3724920"/>
              <a:ext cx="1222200" cy="602280"/>
              <a:chOff x="1517400" y="3724920"/>
              <a:chExt cx="1222200" cy="602280"/>
            </a:xfrm>
          </p:grpSpPr>
          <p:sp>
            <p:nvSpPr>
              <p:cNvPr id="96" name="Rectangle 3"/>
              <p:cNvSpPr/>
              <p:nvPr/>
            </p:nvSpPr>
            <p:spPr>
              <a:xfrm>
                <a:off x="1517400" y="4073040"/>
                <a:ext cx="12222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Introduction </a:t>
                </a:r>
                <a:endParaRPr lang="en-US" sz="900" b="0" strike="noStrike" spc="-1">
                  <a:solidFill>
                    <a:srgbClr val="000000"/>
                  </a:solidFill>
                  <a:latin typeface="Arial"/>
                </a:endParaRPr>
              </a:p>
            </p:txBody>
          </p:sp>
          <p:sp>
            <p:nvSpPr>
              <p:cNvPr id="97" name="Rectangle 4"/>
              <p:cNvSpPr/>
              <p:nvPr/>
            </p:nvSpPr>
            <p:spPr>
              <a:xfrm>
                <a:off x="1517400" y="3724920"/>
                <a:ext cx="10360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Unity</a:t>
                </a:r>
                <a:endParaRPr lang="en-US" sz="1400" b="0" strike="noStrike" spc="-1">
                  <a:solidFill>
                    <a:srgbClr val="000000"/>
                  </a:solidFill>
                  <a:latin typeface="Arial"/>
                </a:endParaRPr>
              </a:p>
            </p:txBody>
          </p:sp>
        </p:grpSp>
      </p:grpSp>
      <p:grpSp>
        <p:nvGrpSpPr>
          <p:cNvPr id="98" name="Group 86"/>
          <p:cNvGrpSpPr/>
          <p:nvPr/>
        </p:nvGrpSpPr>
        <p:grpSpPr>
          <a:xfrm>
            <a:off x="2561760" y="3244680"/>
            <a:ext cx="1989720" cy="1642320"/>
            <a:chOff x="2561760" y="3244680"/>
            <a:chExt cx="1989720" cy="1642320"/>
          </a:xfrm>
        </p:grpSpPr>
        <p:sp>
          <p:nvSpPr>
            <p:cNvPr id="99" name="Arrow: Notched Right 87"/>
            <p:cNvSpPr/>
            <p:nvPr/>
          </p:nvSpPr>
          <p:spPr>
            <a:xfrm>
              <a:off x="2561760" y="3244680"/>
              <a:ext cx="1989720" cy="1642320"/>
            </a:xfrm>
            <a:prstGeom prst="notchedRightArrow">
              <a:avLst>
                <a:gd name="adj1" fmla="val 63493"/>
                <a:gd name="adj2" fmla="val 45174"/>
              </a:avLst>
            </a:prstGeom>
            <a:gradFill rotWithShape="0">
              <a:gsLst>
                <a:gs pos="0">
                  <a:srgbClr val="ED7D31"/>
                </a:gs>
                <a:gs pos="100000">
                  <a:srgbClr val="C55A11"/>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00" name="Group 88"/>
            <p:cNvGrpSpPr/>
            <p:nvPr/>
          </p:nvGrpSpPr>
          <p:grpSpPr>
            <a:xfrm>
              <a:off x="3058920" y="3724920"/>
              <a:ext cx="1222200" cy="782280"/>
              <a:chOff x="3058920" y="3724920"/>
              <a:chExt cx="1222200" cy="782280"/>
            </a:xfrm>
          </p:grpSpPr>
          <p:sp>
            <p:nvSpPr>
              <p:cNvPr id="101" name="Rectangle 89"/>
              <p:cNvSpPr/>
              <p:nvPr/>
            </p:nvSpPr>
            <p:spPr>
              <a:xfrm>
                <a:off x="3058920" y="4088520"/>
                <a:ext cx="1222200" cy="41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C# programming </a:t>
                </a:r>
                <a:endParaRPr lang="en-US" sz="900" b="0" strike="noStrike" spc="-1">
                  <a:solidFill>
                    <a:srgbClr val="000000"/>
                  </a:solidFill>
                  <a:latin typeface="Arial"/>
                </a:endParaRPr>
              </a:p>
              <a:p>
                <a:pPr>
                  <a:lnSpc>
                    <a:spcPct val="120000"/>
                  </a:lnSpc>
                </a:pPr>
                <a:r>
                  <a:rPr lang="en-US" sz="900" b="0" strike="noStrike" spc="-1">
                    <a:solidFill>
                      <a:srgbClr val="FFFFFF"/>
                    </a:solidFill>
                    <a:latin typeface="Arial"/>
                    <a:ea typeface="Arial"/>
                  </a:rPr>
                  <a:t>in Unity</a:t>
                </a:r>
                <a:endParaRPr lang="en-US" sz="900" b="0" strike="noStrike" spc="-1">
                  <a:solidFill>
                    <a:srgbClr val="000000"/>
                  </a:solidFill>
                  <a:latin typeface="Arial"/>
                </a:endParaRPr>
              </a:p>
            </p:txBody>
          </p:sp>
          <p:sp>
            <p:nvSpPr>
              <p:cNvPr id="102" name="Rectangle 90"/>
              <p:cNvSpPr/>
              <p:nvPr/>
            </p:nvSpPr>
            <p:spPr>
              <a:xfrm>
                <a:off x="3058920" y="3724920"/>
                <a:ext cx="10360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C# </a:t>
                </a:r>
                <a:endParaRPr lang="en-US" sz="1400" b="0" strike="noStrike" spc="-1">
                  <a:solidFill>
                    <a:srgbClr val="000000"/>
                  </a:solidFill>
                  <a:latin typeface="Arial"/>
                </a:endParaRPr>
              </a:p>
            </p:txBody>
          </p:sp>
        </p:grpSp>
      </p:grpSp>
      <p:grpSp>
        <p:nvGrpSpPr>
          <p:cNvPr id="103" name="Group 91"/>
          <p:cNvGrpSpPr/>
          <p:nvPr/>
        </p:nvGrpSpPr>
        <p:grpSpPr>
          <a:xfrm>
            <a:off x="4164480" y="3244680"/>
            <a:ext cx="1989720" cy="1642320"/>
            <a:chOff x="4164480" y="3244680"/>
            <a:chExt cx="1989720" cy="1642320"/>
          </a:xfrm>
        </p:grpSpPr>
        <p:sp>
          <p:nvSpPr>
            <p:cNvPr id="104" name="Arrow: Notched Right 92"/>
            <p:cNvSpPr/>
            <p:nvPr/>
          </p:nvSpPr>
          <p:spPr>
            <a:xfrm>
              <a:off x="4164480" y="3244680"/>
              <a:ext cx="1989720" cy="1642320"/>
            </a:xfrm>
            <a:prstGeom prst="notchedRightArrow">
              <a:avLst>
                <a:gd name="adj1" fmla="val 63493"/>
                <a:gd name="adj2" fmla="val 45174"/>
              </a:avLst>
            </a:prstGeom>
            <a:gradFill rotWithShape="0">
              <a:gsLst>
                <a:gs pos="0">
                  <a:srgbClr val="A5A5A5"/>
                </a:gs>
                <a:gs pos="100000">
                  <a:srgbClr val="7C7C7C"/>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05" name="Group 93"/>
            <p:cNvGrpSpPr/>
            <p:nvPr/>
          </p:nvGrpSpPr>
          <p:grpSpPr>
            <a:xfrm>
              <a:off x="4675320" y="3724920"/>
              <a:ext cx="1235160" cy="729000"/>
              <a:chOff x="4675320" y="3724920"/>
              <a:chExt cx="1235160" cy="729000"/>
            </a:xfrm>
          </p:grpSpPr>
          <p:sp>
            <p:nvSpPr>
              <p:cNvPr id="106" name="Rectangle 94"/>
              <p:cNvSpPr/>
              <p:nvPr/>
            </p:nvSpPr>
            <p:spPr>
              <a:xfrm>
                <a:off x="4675320" y="4088520"/>
                <a:ext cx="1222200" cy="25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endParaRPr lang="en-US" sz="1800" b="0" strike="noStrike" spc="-1">
                  <a:solidFill>
                    <a:srgbClr val="000000"/>
                  </a:solidFill>
                  <a:latin typeface="Arial"/>
                  <a:ea typeface="DejaVu Sans"/>
                </a:endParaRPr>
              </a:p>
            </p:txBody>
          </p:sp>
          <p:sp>
            <p:nvSpPr>
              <p:cNvPr id="107" name="Rectangle 95"/>
              <p:cNvSpPr/>
              <p:nvPr/>
            </p:nvSpPr>
            <p:spPr>
              <a:xfrm>
                <a:off x="4675320" y="3724920"/>
                <a:ext cx="123516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Animations &amp; </a:t>
                </a:r>
                <a:endParaRPr lang="en-US" sz="1400" b="0" strike="noStrike" spc="-1">
                  <a:solidFill>
                    <a:srgbClr val="000000"/>
                  </a:solidFill>
                  <a:latin typeface="Arial"/>
                </a:endParaRPr>
              </a:p>
              <a:p>
                <a:pPr algn="ctr">
                  <a:lnSpc>
                    <a:spcPct val="100000"/>
                  </a:lnSpc>
                </a:pPr>
                <a:r>
                  <a:rPr lang="en-US" sz="1400" b="0" strike="noStrike" spc="-1">
                    <a:solidFill>
                      <a:srgbClr val="FFFFFF"/>
                    </a:solidFill>
                    <a:latin typeface="Arial"/>
                    <a:ea typeface="Arial"/>
                  </a:rPr>
                  <a:t>Physics system</a:t>
                </a:r>
                <a:endParaRPr lang="en-US" sz="1400" b="0" strike="noStrike" spc="-1">
                  <a:solidFill>
                    <a:srgbClr val="000000"/>
                  </a:solidFill>
                  <a:latin typeface="Arial"/>
                </a:endParaRPr>
              </a:p>
            </p:txBody>
          </p:sp>
        </p:grpSp>
      </p:grpSp>
      <p:grpSp>
        <p:nvGrpSpPr>
          <p:cNvPr id="108" name="Group 96"/>
          <p:cNvGrpSpPr/>
          <p:nvPr/>
        </p:nvGrpSpPr>
        <p:grpSpPr>
          <a:xfrm>
            <a:off x="5767200" y="3244680"/>
            <a:ext cx="1989720" cy="1642320"/>
            <a:chOff x="5767200" y="3244680"/>
            <a:chExt cx="1989720" cy="1642320"/>
          </a:xfrm>
        </p:grpSpPr>
        <p:sp>
          <p:nvSpPr>
            <p:cNvPr id="109" name="Arrow: Notched Right 97"/>
            <p:cNvSpPr/>
            <p:nvPr/>
          </p:nvSpPr>
          <p:spPr>
            <a:xfrm>
              <a:off x="5767200" y="3244680"/>
              <a:ext cx="1989720" cy="1642320"/>
            </a:xfrm>
            <a:prstGeom prst="notchedRightArrow">
              <a:avLst>
                <a:gd name="adj1" fmla="val 63493"/>
                <a:gd name="adj2" fmla="val 45174"/>
              </a:avLst>
            </a:prstGeom>
            <a:gradFill rotWithShape="0">
              <a:gsLst>
                <a:gs pos="0">
                  <a:srgbClr val="FFC000"/>
                </a:gs>
                <a:gs pos="100000">
                  <a:srgbClr val="BF9000"/>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10" name="Group 98"/>
            <p:cNvGrpSpPr/>
            <p:nvPr/>
          </p:nvGrpSpPr>
          <p:grpSpPr>
            <a:xfrm>
              <a:off x="6312600" y="3724920"/>
              <a:ext cx="1222200" cy="779040"/>
              <a:chOff x="6312600" y="3724920"/>
              <a:chExt cx="1222200" cy="779040"/>
            </a:xfrm>
          </p:grpSpPr>
          <p:sp>
            <p:nvSpPr>
              <p:cNvPr id="111" name="Rectangle 99"/>
              <p:cNvSpPr/>
              <p:nvPr/>
            </p:nvSpPr>
            <p:spPr>
              <a:xfrm>
                <a:off x="6312600" y="4088520"/>
                <a:ext cx="1222200" cy="415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endParaRPr lang="en-US" sz="1800" b="0" strike="noStrike" spc="-1">
                  <a:solidFill>
                    <a:srgbClr val="000000"/>
                  </a:solidFill>
                  <a:latin typeface="Arial"/>
                  <a:ea typeface="DejaVu Sans"/>
                </a:endParaRPr>
              </a:p>
            </p:txBody>
          </p:sp>
          <p:sp>
            <p:nvSpPr>
              <p:cNvPr id="112" name="Rectangle 100"/>
              <p:cNvSpPr/>
              <p:nvPr/>
            </p:nvSpPr>
            <p:spPr>
              <a:xfrm>
                <a:off x="6312600" y="3724920"/>
                <a:ext cx="10360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Physics Engine</a:t>
                </a:r>
                <a:endParaRPr lang="en-US" sz="1400" b="0" strike="noStrike" spc="-1">
                  <a:solidFill>
                    <a:srgbClr val="000000"/>
                  </a:solidFill>
                  <a:latin typeface="Arial"/>
                </a:endParaRPr>
              </a:p>
            </p:txBody>
          </p:sp>
        </p:grpSp>
      </p:grpSp>
      <p:grpSp>
        <p:nvGrpSpPr>
          <p:cNvPr id="113" name="Group 101"/>
          <p:cNvGrpSpPr/>
          <p:nvPr/>
        </p:nvGrpSpPr>
        <p:grpSpPr>
          <a:xfrm>
            <a:off x="1589400" y="3244680"/>
            <a:ext cx="7770240" cy="1642320"/>
            <a:chOff x="1589400" y="3244680"/>
            <a:chExt cx="7770240" cy="1642320"/>
          </a:xfrm>
        </p:grpSpPr>
        <p:sp>
          <p:nvSpPr>
            <p:cNvPr id="114" name="Arrow: Notched Right 102"/>
            <p:cNvSpPr/>
            <p:nvPr/>
          </p:nvSpPr>
          <p:spPr>
            <a:xfrm>
              <a:off x="7369920" y="3244680"/>
              <a:ext cx="1989720" cy="1642320"/>
            </a:xfrm>
            <a:prstGeom prst="notchedRightArrow">
              <a:avLst>
                <a:gd name="adj1" fmla="val 63493"/>
                <a:gd name="adj2" fmla="val 45174"/>
              </a:avLst>
            </a:prstGeom>
            <a:gradFill rotWithShape="0">
              <a:gsLst>
                <a:gs pos="0">
                  <a:srgbClr val="4472C4"/>
                </a:gs>
                <a:gs pos="100000">
                  <a:srgbClr val="2F5597"/>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15" name="Group 103"/>
            <p:cNvGrpSpPr/>
            <p:nvPr/>
          </p:nvGrpSpPr>
          <p:grpSpPr>
            <a:xfrm>
              <a:off x="1589400" y="3724920"/>
              <a:ext cx="7402680" cy="889560"/>
              <a:chOff x="1589400" y="3724920"/>
              <a:chExt cx="7402680" cy="889560"/>
            </a:xfrm>
          </p:grpSpPr>
          <p:sp>
            <p:nvSpPr>
              <p:cNvPr id="116" name="Rectangle 105"/>
              <p:cNvSpPr/>
              <p:nvPr/>
            </p:nvSpPr>
            <p:spPr>
              <a:xfrm>
                <a:off x="7956000" y="3724920"/>
                <a:ext cx="10360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dirty="0">
                    <a:solidFill>
                      <a:srgbClr val="FFFFFF"/>
                    </a:solidFill>
                    <a:latin typeface="Arial"/>
                    <a:ea typeface="Arial"/>
                  </a:rPr>
                  <a:t>Final Project</a:t>
                </a:r>
                <a:endParaRPr lang="en-US" sz="1400" b="0" strike="noStrike" spc="-1" dirty="0">
                  <a:solidFill>
                    <a:srgbClr val="000000"/>
                  </a:solidFill>
                  <a:latin typeface="Arial"/>
                </a:endParaRPr>
              </a:p>
            </p:txBody>
          </p:sp>
          <p:sp>
            <p:nvSpPr>
              <p:cNvPr id="117" name="Rectangle 104"/>
              <p:cNvSpPr/>
              <p:nvPr/>
            </p:nvSpPr>
            <p:spPr>
              <a:xfrm>
                <a:off x="1589400" y="4273200"/>
                <a:ext cx="12222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L0.1</a:t>
                </a:r>
                <a:endParaRPr lang="en-US" sz="900" b="0" strike="noStrike" spc="-1">
                  <a:solidFill>
                    <a:srgbClr val="000000"/>
                  </a:solidFill>
                  <a:latin typeface="Arial"/>
                </a:endParaRPr>
              </a:p>
            </p:txBody>
          </p:sp>
          <p:sp>
            <p:nvSpPr>
              <p:cNvPr id="118" name="Rectangle 11"/>
              <p:cNvSpPr/>
              <p:nvPr/>
            </p:nvSpPr>
            <p:spPr>
              <a:xfrm>
                <a:off x="3130920" y="4360320"/>
                <a:ext cx="12222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LO.2</a:t>
                </a:r>
                <a:endParaRPr lang="en-US" sz="900" b="0" strike="noStrike" spc="-1">
                  <a:solidFill>
                    <a:srgbClr val="000000"/>
                  </a:solidFill>
                  <a:latin typeface="Arial"/>
                </a:endParaRPr>
              </a:p>
            </p:txBody>
          </p:sp>
          <p:sp>
            <p:nvSpPr>
              <p:cNvPr id="119" name="Rectangle 12"/>
              <p:cNvSpPr/>
              <p:nvPr/>
            </p:nvSpPr>
            <p:spPr>
              <a:xfrm>
                <a:off x="4626720" y="4342680"/>
                <a:ext cx="12222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LO.3</a:t>
                </a:r>
                <a:endParaRPr lang="en-US" sz="900" b="0" strike="noStrike" spc="-1">
                  <a:solidFill>
                    <a:srgbClr val="000000"/>
                  </a:solidFill>
                  <a:latin typeface="Arial"/>
                </a:endParaRPr>
              </a:p>
            </p:txBody>
          </p:sp>
          <p:sp>
            <p:nvSpPr>
              <p:cNvPr id="120" name="Rectangle 13"/>
              <p:cNvSpPr/>
              <p:nvPr/>
            </p:nvSpPr>
            <p:spPr>
              <a:xfrm>
                <a:off x="6295680" y="4350600"/>
                <a:ext cx="12222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LO.4</a:t>
                </a:r>
                <a:endParaRPr lang="en-US" sz="900" b="0" strike="noStrike" spc="-1">
                  <a:solidFill>
                    <a:srgbClr val="000000"/>
                  </a:solidFill>
                  <a:latin typeface="Arial"/>
                </a:endParaRPr>
              </a:p>
            </p:txBody>
          </p:sp>
        </p:grpSp>
        <p:sp>
          <p:nvSpPr>
            <p:cNvPr id="121" name="Rectangle 14"/>
            <p:cNvSpPr/>
            <p:nvPr/>
          </p:nvSpPr>
          <p:spPr>
            <a:xfrm>
              <a:off x="7904160" y="4354560"/>
              <a:ext cx="12222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LO.6</a:t>
              </a:r>
              <a:endParaRPr lang="en-US" sz="900" b="0" strike="noStrike" spc="-1">
                <a:solidFill>
                  <a:srgbClr val="000000"/>
                </a:solidFill>
                <a:latin typeface="Arial"/>
              </a:endParaRPr>
            </a:p>
          </p:txBody>
        </p:sp>
      </p:grpSp>
      <p:grpSp>
        <p:nvGrpSpPr>
          <p:cNvPr id="122" name="Group 111"/>
          <p:cNvGrpSpPr/>
          <p:nvPr/>
        </p:nvGrpSpPr>
        <p:grpSpPr>
          <a:xfrm>
            <a:off x="1560960" y="2237040"/>
            <a:ext cx="496800" cy="878040"/>
            <a:chOff x="1560960" y="2237040"/>
            <a:chExt cx="496800" cy="878040"/>
          </a:xfrm>
        </p:grpSpPr>
        <p:cxnSp>
          <p:nvCxnSpPr>
            <p:cNvPr id="123" name="Straight Connector 112"/>
            <p:cNvCxnSpPr/>
            <p:nvPr/>
          </p:nvCxnSpPr>
          <p:spPr>
            <a:xfrm flipV="1">
              <a:off x="1560960" y="2237040"/>
              <a:ext cx="497160" cy="455760"/>
            </a:xfrm>
            <a:prstGeom prst="straightConnector1">
              <a:avLst/>
            </a:prstGeom>
            <a:ln w="0">
              <a:solidFill>
                <a:srgbClr val="BFBFBF"/>
              </a:solidFill>
              <a:prstDash val="sysDash"/>
              <a:tailEnd type="oval" w="med" len="med"/>
            </a:ln>
          </p:spPr>
        </p:cxnSp>
        <p:cxnSp>
          <p:nvCxnSpPr>
            <p:cNvPr id="124" name="Straight Connector 113"/>
            <p:cNvCxnSpPr/>
            <p:nvPr/>
          </p:nvCxnSpPr>
          <p:spPr>
            <a:xfrm>
              <a:off x="1560960" y="2684520"/>
              <a:ext cx="8280" cy="430920"/>
            </a:xfrm>
            <a:prstGeom prst="straightConnector1">
              <a:avLst/>
            </a:prstGeom>
            <a:ln w="0">
              <a:solidFill>
                <a:srgbClr val="BFBFBF"/>
              </a:solidFill>
              <a:prstDash val="sysDash"/>
            </a:ln>
          </p:spPr>
        </p:cxnSp>
      </p:grpSp>
      <p:grpSp>
        <p:nvGrpSpPr>
          <p:cNvPr id="125" name="Group 114"/>
          <p:cNvGrpSpPr/>
          <p:nvPr/>
        </p:nvGrpSpPr>
        <p:grpSpPr>
          <a:xfrm>
            <a:off x="4696920" y="2237040"/>
            <a:ext cx="496800" cy="878040"/>
            <a:chOff x="4696920" y="2237040"/>
            <a:chExt cx="496800" cy="878040"/>
          </a:xfrm>
        </p:grpSpPr>
        <p:cxnSp>
          <p:nvCxnSpPr>
            <p:cNvPr id="126" name="Straight Connector 115"/>
            <p:cNvCxnSpPr/>
            <p:nvPr/>
          </p:nvCxnSpPr>
          <p:spPr>
            <a:xfrm flipV="1">
              <a:off x="4696920" y="2237040"/>
              <a:ext cx="497160" cy="455760"/>
            </a:xfrm>
            <a:prstGeom prst="straightConnector1">
              <a:avLst/>
            </a:prstGeom>
            <a:ln w="0">
              <a:solidFill>
                <a:srgbClr val="BFBFBF"/>
              </a:solidFill>
              <a:prstDash val="sysDash"/>
              <a:tailEnd type="oval" w="med" len="med"/>
            </a:ln>
          </p:spPr>
        </p:cxnSp>
        <p:cxnSp>
          <p:nvCxnSpPr>
            <p:cNvPr id="127" name="Straight Connector 116"/>
            <p:cNvCxnSpPr/>
            <p:nvPr/>
          </p:nvCxnSpPr>
          <p:spPr>
            <a:xfrm>
              <a:off x="4696920" y="2684520"/>
              <a:ext cx="8280" cy="430920"/>
            </a:xfrm>
            <a:prstGeom prst="straightConnector1">
              <a:avLst/>
            </a:prstGeom>
            <a:ln w="0">
              <a:solidFill>
                <a:srgbClr val="BFBFBF"/>
              </a:solidFill>
              <a:prstDash val="sysDash"/>
            </a:ln>
          </p:spPr>
        </p:cxnSp>
      </p:grpSp>
      <p:grpSp>
        <p:nvGrpSpPr>
          <p:cNvPr id="128" name="Group 117"/>
          <p:cNvGrpSpPr/>
          <p:nvPr/>
        </p:nvGrpSpPr>
        <p:grpSpPr>
          <a:xfrm>
            <a:off x="7898760" y="2237040"/>
            <a:ext cx="496800" cy="878040"/>
            <a:chOff x="7898760" y="2237040"/>
            <a:chExt cx="496800" cy="878040"/>
          </a:xfrm>
        </p:grpSpPr>
        <p:cxnSp>
          <p:nvCxnSpPr>
            <p:cNvPr id="129" name="Straight Connector 118"/>
            <p:cNvCxnSpPr/>
            <p:nvPr/>
          </p:nvCxnSpPr>
          <p:spPr>
            <a:xfrm flipV="1">
              <a:off x="7898760" y="2237040"/>
              <a:ext cx="497160" cy="455760"/>
            </a:xfrm>
            <a:prstGeom prst="straightConnector1">
              <a:avLst/>
            </a:prstGeom>
            <a:ln w="0">
              <a:solidFill>
                <a:srgbClr val="BFBFBF"/>
              </a:solidFill>
              <a:prstDash val="sysDash"/>
              <a:tailEnd type="oval" w="med" len="med"/>
            </a:ln>
          </p:spPr>
        </p:cxnSp>
        <p:cxnSp>
          <p:nvCxnSpPr>
            <p:cNvPr id="130" name="Straight Connector 119"/>
            <p:cNvCxnSpPr/>
            <p:nvPr/>
          </p:nvCxnSpPr>
          <p:spPr>
            <a:xfrm>
              <a:off x="7898760" y="2684520"/>
              <a:ext cx="8280" cy="430920"/>
            </a:xfrm>
            <a:prstGeom prst="straightConnector1">
              <a:avLst/>
            </a:prstGeom>
            <a:ln w="0">
              <a:solidFill>
                <a:srgbClr val="BFBFBF"/>
              </a:solidFill>
              <a:prstDash val="sysDash"/>
            </a:ln>
          </p:spPr>
        </p:cxnSp>
      </p:grpSp>
      <p:grpSp>
        <p:nvGrpSpPr>
          <p:cNvPr id="131" name="Group 120"/>
          <p:cNvGrpSpPr/>
          <p:nvPr/>
        </p:nvGrpSpPr>
        <p:grpSpPr>
          <a:xfrm>
            <a:off x="3477600" y="5032800"/>
            <a:ext cx="496800" cy="878040"/>
            <a:chOff x="3477600" y="5032800"/>
            <a:chExt cx="496800" cy="878040"/>
          </a:xfrm>
        </p:grpSpPr>
        <p:cxnSp>
          <p:nvCxnSpPr>
            <p:cNvPr id="132" name="Straight Connector 121"/>
            <p:cNvCxnSpPr/>
            <p:nvPr/>
          </p:nvCxnSpPr>
          <p:spPr>
            <a:xfrm flipH="1">
              <a:off x="3477600" y="5455080"/>
              <a:ext cx="497160" cy="456120"/>
            </a:xfrm>
            <a:prstGeom prst="straightConnector1">
              <a:avLst/>
            </a:prstGeom>
            <a:ln w="0">
              <a:solidFill>
                <a:srgbClr val="BFBFBF"/>
              </a:solidFill>
              <a:prstDash val="sysDash"/>
              <a:tailEnd type="oval" w="med" len="med"/>
            </a:ln>
          </p:spPr>
        </p:cxnSp>
        <p:cxnSp>
          <p:nvCxnSpPr>
            <p:cNvPr id="133" name="Straight Connector 122"/>
            <p:cNvCxnSpPr/>
            <p:nvPr/>
          </p:nvCxnSpPr>
          <p:spPr>
            <a:xfrm flipV="1">
              <a:off x="3966480" y="5032800"/>
              <a:ext cx="8280" cy="430560"/>
            </a:xfrm>
            <a:prstGeom prst="straightConnector1">
              <a:avLst/>
            </a:prstGeom>
            <a:ln w="0">
              <a:solidFill>
                <a:srgbClr val="BFBFBF"/>
              </a:solidFill>
              <a:prstDash val="sysDash"/>
            </a:ln>
          </p:spPr>
        </p:cxnSp>
      </p:grpSp>
      <p:grpSp>
        <p:nvGrpSpPr>
          <p:cNvPr id="134" name="Group 123"/>
          <p:cNvGrpSpPr/>
          <p:nvPr/>
        </p:nvGrpSpPr>
        <p:grpSpPr>
          <a:xfrm>
            <a:off x="6707880" y="5032800"/>
            <a:ext cx="496800" cy="878040"/>
            <a:chOff x="6707880" y="5032800"/>
            <a:chExt cx="496800" cy="878040"/>
          </a:xfrm>
        </p:grpSpPr>
        <p:cxnSp>
          <p:nvCxnSpPr>
            <p:cNvPr id="135" name="Straight Connector 124"/>
            <p:cNvCxnSpPr/>
            <p:nvPr/>
          </p:nvCxnSpPr>
          <p:spPr>
            <a:xfrm flipH="1">
              <a:off x="6707880" y="5455080"/>
              <a:ext cx="497160" cy="456120"/>
            </a:xfrm>
            <a:prstGeom prst="straightConnector1">
              <a:avLst/>
            </a:prstGeom>
            <a:ln w="0">
              <a:solidFill>
                <a:srgbClr val="BFBFBF"/>
              </a:solidFill>
              <a:prstDash val="sysDash"/>
              <a:tailEnd type="oval" w="med" len="med"/>
            </a:ln>
          </p:spPr>
        </p:cxnSp>
        <p:cxnSp>
          <p:nvCxnSpPr>
            <p:cNvPr id="136" name="Straight Connector 125"/>
            <p:cNvCxnSpPr/>
            <p:nvPr/>
          </p:nvCxnSpPr>
          <p:spPr>
            <a:xfrm flipV="1">
              <a:off x="7196760" y="5032800"/>
              <a:ext cx="8280" cy="430560"/>
            </a:xfrm>
            <a:prstGeom prst="straightConnector1">
              <a:avLst/>
            </a:prstGeom>
            <a:ln w="0">
              <a:solidFill>
                <a:srgbClr val="BFBFBF"/>
              </a:solidFill>
              <a:prstDash val="sysDash"/>
            </a:ln>
          </p:spPr>
        </p:cxnSp>
      </p:grpSp>
      <p:grpSp>
        <p:nvGrpSpPr>
          <p:cNvPr id="137" name="Group 129"/>
          <p:cNvGrpSpPr/>
          <p:nvPr/>
        </p:nvGrpSpPr>
        <p:grpSpPr>
          <a:xfrm>
            <a:off x="2154600" y="1591560"/>
            <a:ext cx="1868040" cy="1101600"/>
            <a:chOff x="2154600" y="1591560"/>
            <a:chExt cx="1868040" cy="1101600"/>
          </a:xfrm>
        </p:grpSpPr>
        <p:sp>
          <p:nvSpPr>
            <p:cNvPr id="138" name="Rectangle 130"/>
            <p:cNvSpPr/>
            <p:nvPr/>
          </p:nvSpPr>
          <p:spPr>
            <a:xfrm>
              <a:off x="2154600" y="1946880"/>
              <a:ext cx="186804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Working with Unity</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GameObjec and basic components</a:t>
              </a:r>
              <a:endParaRPr lang="en-US" sz="1200" b="0" strike="noStrike" spc="-1">
                <a:solidFill>
                  <a:srgbClr val="000000"/>
                </a:solidFill>
                <a:latin typeface="Arial"/>
              </a:endParaRPr>
            </a:p>
          </p:txBody>
        </p:sp>
        <p:sp>
          <p:nvSpPr>
            <p:cNvPr id="139" name="Rectangle 131"/>
            <p:cNvSpPr/>
            <p:nvPr/>
          </p:nvSpPr>
          <p:spPr>
            <a:xfrm>
              <a:off x="2607120" y="1591560"/>
              <a:ext cx="124308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Basic</a:t>
              </a:r>
              <a:endParaRPr lang="en-US" sz="1600" b="0" strike="noStrike" spc="-1">
                <a:solidFill>
                  <a:srgbClr val="000000"/>
                </a:solidFill>
                <a:latin typeface="Arial"/>
              </a:endParaRPr>
            </a:p>
          </p:txBody>
        </p:sp>
        <p:grpSp>
          <p:nvGrpSpPr>
            <p:cNvPr id="140" name="Group 132"/>
            <p:cNvGrpSpPr/>
            <p:nvPr/>
          </p:nvGrpSpPr>
          <p:grpSpPr>
            <a:xfrm>
              <a:off x="2229480" y="1654200"/>
              <a:ext cx="281880" cy="209520"/>
              <a:chOff x="2229480" y="1654200"/>
              <a:chExt cx="281880" cy="209520"/>
            </a:xfrm>
          </p:grpSpPr>
          <p:sp>
            <p:nvSpPr>
              <p:cNvPr id="141" name="AutoShape 118"/>
              <p:cNvSpPr/>
              <p:nvPr/>
            </p:nvSpPr>
            <p:spPr>
              <a:xfrm>
                <a:off x="2229480" y="1654200"/>
                <a:ext cx="281880" cy="209520"/>
              </a:xfrm>
              <a:custGeom>
                <a:avLst/>
                <a:gdLst>
                  <a:gd name="textAreaLeft" fmla="*/ 0 w 281880"/>
                  <a:gd name="textAreaRight" fmla="*/ 290160 w 281880"/>
                  <a:gd name="textAreaTop" fmla="*/ 0 h 209520"/>
                  <a:gd name="textAreaBottom" fmla="*/ 217800 h 2095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42" name="AutoShape 119"/>
              <p:cNvSpPr/>
              <p:nvPr/>
            </p:nvSpPr>
            <p:spPr>
              <a:xfrm>
                <a:off x="2410560" y="1735560"/>
                <a:ext cx="46440" cy="46440"/>
              </a:xfrm>
              <a:custGeom>
                <a:avLst/>
                <a:gdLst>
                  <a:gd name="textAreaLeft" fmla="*/ 0 w 46440"/>
                  <a:gd name="textAreaRight" fmla="*/ 54720 w 46440"/>
                  <a:gd name="textAreaTop" fmla="*/ 0 h 46440"/>
                  <a:gd name="textAreaBottom" fmla="*/ 54720 h 464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43" name="Group 3"/>
          <p:cNvGrpSpPr/>
          <p:nvPr/>
        </p:nvGrpSpPr>
        <p:grpSpPr>
          <a:xfrm>
            <a:off x="1648080" y="4894920"/>
            <a:ext cx="2325240" cy="1320480"/>
            <a:chOff x="1648080" y="4894920"/>
            <a:chExt cx="2325240" cy="1320480"/>
          </a:xfrm>
        </p:grpSpPr>
        <p:sp>
          <p:nvSpPr>
            <p:cNvPr id="144" name="Rectangle 5"/>
            <p:cNvSpPr/>
            <p:nvPr/>
          </p:nvSpPr>
          <p:spPr>
            <a:xfrm>
              <a:off x="1648080" y="5250240"/>
              <a:ext cx="2325240" cy="96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How to use C# in Unity</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C# script and other component of GameObject</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I/O interaction</a:t>
              </a:r>
              <a:endParaRPr lang="en-US" sz="1200" b="0" strike="noStrike" spc="-1">
                <a:solidFill>
                  <a:srgbClr val="000000"/>
                </a:solidFill>
                <a:latin typeface="Arial"/>
              </a:endParaRPr>
            </a:p>
          </p:txBody>
        </p:sp>
        <p:sp>
          <p:nvSpPr>
            <p:cNvPr id="145" name="Rectangle 6"/>
            <p:cNvSpPr/>
            <p:nvPr/>
          </p:nvSpPr>
          <p:spPr>
            <a:xfrm>
              <a:off x="2210760" y="4894920"/>
              <a:ext cx="154800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C# in Unity</a:t>
              </a:r>
              <a:endParaRPr lang="en-US" sz="1600" b="0" strike="noStrike" spc="-1">
                <a:solidFill>
                  <a:srgbClr val="000000"/>
                </a:solidFill>
                <a:latin typeface="Arial"/>
              </a:endParaRPr>
            </a:p>
          </p:txBody>
        </p:sp>
        <p:grpSp>
          <p:nvGrpSpPr>
            <p:cNvPr id="146" name="Group 4"/>
            <p:cNvGrpSpPr/>
            <p:nvPr/>
          </p:nvGrpSpPr>
          <p:grpSpPr>
            <a:xfrm>
              <a:off x="1741320" y="4957560"/>
              <a:ext cx="352440" cy="209520"/>
              <a:chOff x="1741320" y="4957560"/>
              <a:chExt cx="352440" cy="209520"/>
            </a:xfrm>
          </p:grpSpPr>
          <p:sp>
            <p:nvSpPr>
              <p:cNvPr id="147" name="AutoShape 1"/>
              <p:cNvSpPr/>
              <p:nvPr/>
            </p:nvSpPr>
            <p:spPr>
              <a:xfrm>
                <a:off x="1741320" y="4957560"/>
                <a:ext cx="352440" cy="209520"/>
              </a:xfrm>
              <a:custGeom>
                <a:avLst/>
                <a:gdLst>
                  <a:gd name="textAreaLeft" fmla="*/ 0 w 352440"/>
                  <a:gd name="textAreaRight" fmla="*/ 360720 w 352440"/>
                  <a:gd name="textAreaTop" fmla="*/ 0 h 209520"/>
                  <a:gd name="textAreaBottom" fmla="*/ 217800 h 2095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48" name="AutoShape 2"/>
              <p:cNvSpPr/>
              <p:nvPr/>
            </p:nvSpPr>
            <p:spPr>
              <a:xfrm>
                <a:off x="1966320" y="5038920"/>
                <a:ext cx="59760" cy="46440"/>
              </a:xfrm>
              <a:custGeom>
                <a:avLst/>
                <a:gdLst>
                  <a:gd name="textAreaLeft" fmla="*/ 0 w 59760"/>
                  <a:gd name="textAreaRight" fmla="*/ 68040 w 59760"/>
                  <a:gd name="textAreaTop" fmla="*/ 0 h 46440"/>
                  <a:gd name="textAreaBottom" fmla="*/ 54720 h 464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49" name="Group 5"/>
          <p:cNvGrpSpPr/>
          <p:nvPr/>
        </p:nvGrpSpPr>
        <p:grpSpPr>
          <a:xfrm>
            <a:off x="5233680" y="1650960"/>
            <a:ext cx="3094200" cy="1101600"/>
            <a:chOff x="5233680" y="1650960"/>
            <a:chExt cx="3094200" cy="1101600"/>
          </a:xfrm>
        </p:grpSpPr>
        <p:sp>
          <p:nvSpPr>
            <p:cNvPr id="150" name="Rectangle 7"/>
            <p:cNvSpPr/>
            <p:nvPr/>
          </p:nvSpPr>
          <p:spPr>
            <a:xfrm>
              <a:off x="5233680" y="2006280"/>
              <a:ext cx="309420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Animation Scripting and Interactions</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UI Design</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UI Systems</a:t>
              </a:r>
              <a:endParaRPr lang="en-US" sz="1200" b="0" strike="noStrike" spc="-1">
                <a:solidFill>
                  <a:srgbClr val="000000"/>
                </a:solidFill>
                <a:latin typeface="Arial"/>
              </a:endParaRPr>
            </a:p>
          </p:txBody>
        </p:sp>
        <p:sp>
          <p:nvSpPr>
            <p:cNvPr id="151" name="Rectangle 8"/>
            <p:cNvSpPr/>
            <p:nvPr/>
          </p:nvSpPr>
          <p:spPr>
            <a:xfrm>
              <a:off x="5982840" y="1650960"/>
              <a:ext cx="205956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Animation &amp; Physics</a:t>
              </a:r>
              <a:endParaRPr lang="en-US" sz="1600" b="0" strike="noStrike" spc="-1">
                <a:solidFill>
                  <a:srgbClr val="000000"/>
                </a:solidFill>
                <a:latin typeface="Arial"/>
              </a:endParaRPr>
            </a:p>
          </p:txBody>
        </p:sp>
        <p:grpSp>
          <p:nvGrpSpPr>
            <p:cNvPr id="152" name="Group 6"/>
            <p:cNvGrpSpPr/>
            <p:nvPr/>
          </p:nvGrpSpPr>
          <p:grpSpPr>
            <a:xfrm>
              <a:off x="5357520" y="1713600"/>
              <a:ext cx="468720" cy="209520"/>
              <a:chOff x="5357520" y="1713600"/>
              <a:chExt cx="468720" cy="209520"/>
            </a:xfrm>
          </p:grpSpPr>
          <p:sp>
            <p:nvSpPr>
              <p:cNvPr id="153" name="AutoShape 3"/>
              <p:cNvSpPr/>
              <p:nvPr/>
            </p:nvSpPr>
            <p:spPr>
              <a:xfrm>
                <a:off x="5357520" y="1713600"/>
                <a:ext cx="468720" cy="209520"/>
              </a:xfrm>
              <a:custGeom>
                <a:avLst/>
                <a:gdLst>
                  <a:gd name="textAreaLeft" fmla="*/ 0 w 468720"/>
                  <a:gd name="textAreaRight" fmla="*/ 479880 w 468720"/>
                  <a:gd name="textAreaTop" fmla="*/ 0 h 209520"/>
                  <a:gd name="textAreaBottom" fmla="*/ 217800 h 2095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54" name="AutoShape 4"/>
              <p:cNvSpPr/>
              <p:nvPr/>
            </p:nvSpPr>
            <p:spPr>
              <a:xfrm>
                <a:off x="5657400" y="1794960"/>
                <a:ext cx="78840" cy="46440"/>
              </a:xfrm>
              <a:custGeom>
                <a:avLst/>
                <a:gdLst>
                  <a:gd name="textAreaLeft" fmla="*/ 0 w 78840"/>
                  <a:gd name="textAreaRight" fmla="*/ 90000 w 78840"/>
                  <a:gd name="textAreaTop" fmla="*/ 0 h 46440"/>
                  <a:gd name="textAreaBottom" fmla="*/ 54720 h 464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55" name="Group 7"/>
          <p:cNvGrpSpPr/>
          <p:nvPr/>
        </p:nvGrpSpPr>
        <p:grpSpPr>
          <a:xfrm>
            <a:off x="4848480" y="5028840"/>
            <a:ext cx="2553840" cy="1101600"/>
            <a:chOff x="4848480" y="5028840"/>
            <a:chExt cx="2553840" cy="1101600"/>
          </a:xfrm>
        </p:grpSpPr>
        <p:sp>
          <p:nvSpPr>
            <p:cNvPr id="156" name="Rectangle 9"/>
            <p:cNvSpPr/>
            <p:nvPr/>
          </p:nvSpPr>
          <p:spPr>
            <a:xfrm>
              <a:off x="4848480" y="5384160"/>
              <a:ext cx="255384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dirty="0">
                  <a:solidFill>
                    <a:srgbClr val="A6A6A6"/>
                  </a:solidFill>
                  <a:latin typeface="Arial"/>
                  <a:ea typeface="Arial"/>
                </a:rPr>
                <a:t>- </a:t>
              </a:r>
              <a:r>
                <a:rPr lang="en-US" sz="1200" b="0" strike="noStrike" spc="-1" dirty="0" err="1">
                  <a:solidFill>
                    <a:srgbClr val="A6A6A6"/>
                  </a:solidFill>
                  <a:latin typeface="Arial"/>
                  <a:ea typeface="Arial"/>
                </a:rPr>
                <a:t>Rigidbody</a:t>
              </a:r>
              <a:endParaRPr lang="en-US" sz="1200" b="0" strike="noStrike" spc="-1" dirty="0">
                <a:solidFill>
                  <a:srgbClr val="000000"/>
                </a:solidFill>
                <a:latin typeface="Arial"/>
              </a:endParaRPr>
            </a:p>
            <a:p>
              <a:pPr>
                <a:lnSpc>
                  <a:spcPct val="120000"/>
                </a:lnSpc>
              </a:pPr>
              <a:r>
                <a:rPr lang="en-US" sz="1200" b="0" strike="noStrike" spc="-1" dirty="0">
                  <a:solidFill>
                    <a:srgbClr val="A6A6A6"/>
                  </a:solidFill>
                  <a:latin typeface="Arial"/>
                  <a:ea typeface="Arial"/>
                </a:rPr>
                <a:t>- Collisions &amp; Triggers</a:t>
              </a:r>
              <a:endParaRPr lang="en-US" sz="1200" b="0" strike="noStrike" spc="-1" dirty="0">
                <a:solidFill>
                  <a:srgbClr val="000000"/>
                </a:solidFill>
                <a:latin typeface="Arial"/>
              </a:endParaRPr>
            </a:p>
            <a:p>
              <a:pPr>
                <a:lnSpc>
                  <a:spcPct val="120000"/>
                </a:lnSpc>
              </a:pPr>
              <a:r>
                <a:rPr lang="en-US" sz="1200" b="0" strike="noStrike" spc="-1" dirty="0">
                  <a:solidFill>
                    <a:srgbClr val="A6A6A6"/>
                  </a:solidFill>
                  <a:latin typeface="Arial"/>
                  <a:ea typeface="Arial"/>
                </a:rPr>
                <a:t>- Scoring Systems</a:t>
              </a:r>
              <a:endParaRPr lang="en-US" sz="1200" b="0" strike="noStrike" spc="-1" dirty="0">
                <a:solidFill>
                  <a:srgbClr val="000000"/>
                </a:solidFill>
                <a:latin typeface="Arial"/>
              </a:endParaRPr>
            </a:p>
          </p:txBody>
        </p:sp>
        <p:sp>
          <p:nvSpPr>
            <p:cNvPr id="157" name="Rectangle 10"/>
            <p:cNvSpPr/>
            <p:nvPr/>
          </p:nvSpPr>
          <p:spPr>
            <a:xfrm>
              <a:off x="5466240" y="5028840"/>
              <a:ext cx="170064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Physics Engine</a:t>
              </a:r>
              <a:endParaRPr lang="en-US" sz="1600" b="0" strike="noStrike" spc="-1">
                <a:solidFill>
                  <a:srgbClr val="000000"/>
                </a:solidFill>
                <a:latin typeface="Arial"/>
              </a:endParaRPr>
            </a:p>
          </p:txBody>
        </p:sp>
        <p:grpSp>
          <p:nvGrpSpPr>
            <p:cNvPr id="158" name="Group 8"/>
            <p:cNvGrpSpPr/>
            <p:nvPr/>
          </p:nvGrpSpPr>
          <p:grpSpPr>
            <a:xfrm>
              <a:off x="4950720" y="5091480"/>
              <a:ext cx="387720" cy="209520"/>
              <a:chOff x="4950720" y="5091480"/>
              <a:chExt cx="387720" cy="209520"/>
            </a:xfrm>
          </p:grpSpPr>
          <p:sp>
            <p:nvSpPr>
              <p:cNvPr id="159" name="AutoShape 5"/>
              <p:cNvSpPr/>
              <p:nvPr/>
            </p:nvSpPr>
            <p:spPr>
              <a:xfrm>
                <a:off x="4950720" y="5091480"/>
                <a:ext cx="387720" cy="209520"/>
              </a:xfrm>
              <a:custGeom>
                <a:avLst/>
                <a:gdLst>
                  <a:gd name="textAreaLeft" fmla="*/ 0 w 387720"/>
                  <a:gd name="textAreaRight" fmla="*/ 396000 w 387720"/>
                  <a:gd name="textAreaTop" fmla="*/ 0 h 209520"/>
                  <a:gd name="textAreaBottom" fmla="*/ 217800 h 2095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60" name="AutoShape 6"/>
              <p:cNvSpPr/>
              <p:nvPr/>
            </p:nvSpPr>
            <p:spPr>
              <a:xfrm>
                <a:off x="5198040" y="5172840"/>
                <a:ext cx="66240" cy="46440"/>
              </a:xfrm>
              <a:custGeom>
                <a:avLst/>
                <a:gdLst>
                  <a:gd name="textAreaLeft" fmla="*/ 0 w 66240"/>
                  <a:gd name="textAreaRight" fmla="*/ 74520 w 66240"/>
                  <a:gd name="textAreaTop" fmla="*/ 0 h 46440"/>
                  <a:gd name="textAreaBottom" fmla="*/ 54720 h 464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61" name="Group 1"/>
          <p:cNvGrpSpPr/>
          <p:nvPr/>
        </p:nvGrpSpPr>
        <p:grpSpPr>
          <a:xfrm>
            <a:off x="8476920" y="1553400"/>
            <a:ext cx="3094200" cy="1101600"/>
            <a:chOff x="8476920" y="1553400"/>
            <a:chExt cx="3094200" cy="1101600"/>
          </a:xfrm>
        </p:grpSpPr>
        <p:sp>
          <p:nvSpPr>
            <p:cNvPr id="162" name="Rectangle 1"/>
            <p:cNvSpPr/>
            <p:nvPr/>
          </p:nvSpPr>
          <p:spPr>
            <a:xfrm>
              <a:off x="8476920" y="1908720"/>
              <a:ext cx="309420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dirty="0">
                  <a:solidFill>
                    <a:srgbClr val="A6A6A6"/>
                  </a:solidFill>
                  <a:latin typeface="Arial"/>
                  <a:ea typeface="Arial"/>
                </a:rPr>
                <a:t>- Applying Scripting and Physics</a:t>
              </a:r>
              <a:endParaRPr lang="en-US" sz="1200" b="0" strike="noStrike" spc="-1" dirty="0">
                <a:solidFill>
                  <a:srgbClr val="000000"/>
                </a:solidFill>
                <a:latin typeface="Arial"/>
              </a:endParaRPr>
            </a:p>
            <a:p>
              <a:pPr>
                <a:lnSpc>
                  <a:spcPct val="120000"/>
                </a:lnSpc>
              </a:pPr>
              <a:r>
                <a:rPr lang="en-US" sz="1200" b="0" strike="noStrike" spc="-1" dirty="0">
                  <a:solidFill>
                    <a:srgbClr val="A6A6A6"/>
                  </a:solidFill>
                  <a:latin typeface="Arial"/>
                  <a:ea typeface="Arial"/>
                </a:rPr>
                <a:t>- Implementing Animations and UI</a:t>
              </a:r>
              <a:endParaRPr lang="en-US" sz="1200" b="0" strike="noStrike" spc="-1" dirty="0">
                <a:solidFill>
                  <a:srgbClr val="000000"/>
                </a:solidFill>
                <a:latin typeface="Arial"/>
              </a:endParaRPr>
            </a:p>
            <a:p>
              <a:pPr>
                <a:lnSpc>
                  <a:spcPct val="120000"/>
                </a:lnSpc>
              </a:pPr>
              <a:r>
                <a:rPr lang="en-US" sz="1200" b="0" strike="noStrike" spc="-1" dirty="0">
                  <a:solidFill>
                    <a:srgbClr val="A6A6A6"/>
                  </a:solidFill>
                  <a:latin typeface="Arial"/>
                  <a:ea typeface="Arial"/>
                </a:rPr>
                <a:t>- Debugging and Troubleshooting</a:t>
              </a:r>
              <a:endParaRPr lang="en-US" sz="1200" b="0" strike="noStrike" spc="-1" dirty="0">
                <a:solidFill>
                  <a:srgbClr val="000000"/>
                </a:solidFill>
                <a:latin typeface="Arial"/>
              </a:endParaRPr>
            </a:p>
          </p:txBody>
        </p:sp>
        <p:sp>
          <p:nvSpPr>
            <p:cNvPr id="163" name="Rectangle 2"/>
            <p:cNvSpPr/>
            <p:nvPr/>
          </p:nvSpPr>
          <p:spPr>
            <a:xfrm>
              <a:off x="9226080" y="1553400"/>
              <a:ext cx="205956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Implement</a:t>
              </a:r>
              <a:endParaRPr lang="en-US" sz="1600" b="0" strike="noStrike" spc="-1">
                <a:solidFill>
                  <a:srgbClr val="000000"/>
                </a:solidFill>
                <a:latin typeface="Arial"/>
              </a:endParaRPr>
            </a:p>
          </p:txBody>
        </p:sp>
        <p:grpSp>
          <p:nvGrpSpPr>
            <p:cNvPr id="164" name="Group 9"/>
            <p:cNvGrpSpPr/>
            <p:nvPr/>
          </p:nvGrpSpPr>
          <p:grpSpPr>
            <a:xfrm>
              <a:off x="8600760" y="1616040"/>
              <a:ext cx="468720" cy="209520"/>
              <a:chOff x="8600760" y="1616040"/>
              <a:chExt cx="468720" cy="209520"/>
            </a:xfrm>
          </p:grpSpPr>
          <p:sp>
            <p:nvSpPr>
              <p:cNvPr id="165" name="AutoShape 7"/>
              <p:cNvSpPr/>
              <p:nvPr/>
            </p:nvSpPr>
            <p:spPr>
              <a:xfrm>
                <a:off x="8600760" y="1616040"/>
                <a:ext cx="468720" cy="209520"/>
              </a:xfrm>
              <a:custGeom>
                <a:avLst/>
                <a:gdLst>
                  <a:gd name="textAreaLeft" fmla="*/ 0 w 468720"/>
                  <a:gd name="textAreaRight" fmla="*/ 479880 w 468720"/>
                  <a:gd name="textAreaTop" fmla="*/ 0 h 209520"/>
                  <a:gd name="textAreaBottom" fmla="*/ 217800 h 2095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66" name="AutoShape 8"/>
              <p:cNvSpPr/>
              <p:nvPr/>
            </p:nvSpPr>
            <p:spPr>
              <a:xfrm>
                <a:off x="8900640" y="1697400"/>
                <a:ext cx="78840" cy="46440"/>
              </a:xfrm>
              <a:custGeom>
                <a:avLst/>
                <a:gdLst>
                  <a:gd name="textAreaLeft" fmla="*/ 0 w 78840"/>
                  <a:gd name="textAreaRight" fmla="*/ 90000 w 78840"/>
                  <a:gd name="textAreaTop" fmla="*/ 0 h 46440"/>
                  <a:gd name="textAreaBottom" fmla="*/ 54720 h 464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ctangle 260"/>
          <p:cNvSpPr/>
          <p:nvPr/>
        </p:nvSpPr>
        <p:spPr>
          <a:xfrm>
            <a:off x="194400" y="1455480"/>
            <a:ext cx="10829160" cy="44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262" name="PlaceHolder 12"/>
          <p:cNvSpPr/>
          <p:nvPr/>
        </p:nvSpPr>
        <p:spPr>
          <a:xfrm>
            <a:off x="228600" y="68112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References</a:t>
            </a:r>
            <a:endParaRPr lang="en-US" sz="4000" b="0" strike="noStrike" spc="-1">
              <a:solidFill>
                <a:srgbClr val="000000"/>
              </a:solidFill>
              <a:latin typeface="Arial"/>
            </a:endParaRPr>
          </a:p>
        </p:txBody>
      </p:sp>
      <p:sp>
        <p:nvSpPr>
          <p:cNvPr id="263" name="Rectangle 262"/>
          <p:cNvSpPr/>
          <p:nvPr/>
        </p:nvSpPr>
        <p:spPr>
          <a:xfrm>
            <a:off x="507960" y="1921680"/>
            <a:ext cx="11372400" cy="264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200000"/>
              </a:lnSpc>
            </a:pPr>
            <a:r>
              <a:rPr lang="en-US" sz="2000" b="0" strike="noStrike" spc="-1">
                <a:solidFill>
                  <a:srgbClr val="000000"/>
                </a:solidFill>
                <a:latin typeface="Arial"/>
                <a:ea typeface="DejaVu Sans"/>
              </a:rPr>
              <a:t>1: Hocking, Joseph; Schell, Jesse, Unity in action: multiplatform game development in C#, 2022</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3: Geig, Mike, Sams teach yourself Unity Game development in 24 hours, 2014</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8: Unity Technologies, Unity Manual, 2023</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9: Tutorials Point, Learning Unity, 2023</a:t>
            </a:r>
            <a:endParaRPr lang="en-US" sz="2000" b="0" strike="noStrike" spc="-1">
              <a:solidFill>
                <a:srgbClr val="000000"/>
              </a:solidFill>
              <a:latin typeface="Arial"/>
            </a:endParaRPr>
          </a:p>
        </p:txBody>
      </p:sp>
      <p:sp>
        <p:nvSpPr>
          <p:cNvPr id="2" name="PlaceHolder 1"/>
          <p:cNvSpPr>
            <a:spLocks noGrp="1"/>
          </p:cNvSpPr>
          <p:nvPr>
            <p:ph type="sldNum" idx="1"/>
          </p:nvPr>
        </p:nvSpPr>
        <p:spPr/>
        <p:txBody>
          <a:bodyPr/>
          <a:lstStyle/>
          <a:p>
            <a:fld id="{125B4DBF-2BD1-4F6B-AED2-790E32D9BCDD}" type="slidenum">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5"/>
          <p:cNvSpPr/>
          <p:nvPr/>
        </p:nvSpPr>
        <p:spPr>
          <a:xfrm>
            <a:off x="229320" y="68184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Calibri Light"/>
                <a:ea typeface="DejaVu Sans"/>
              </a:rPr>
              <a:t>Using of Unity</a:t>
            </a:r>
            <a:endParaRPr lang="en-US" sz="4400" b="0" strike="noStrike" spc="-1">
              <a:solidFill>
                <a:srgbClr val="000000"/>
              </a:solidFill>
              <a:latin typeface="Arial"/>
            </a:endParaRPr>
          </a:p>
        </p:txBody>
      </p:sp>
      <p:sp>
        <p:nvSpPr>
          <p:cNvPr id="168" name="Rectangle 167"/>
          <p:cNvSpPr/>
          <p:nvPr/>
        </p:nvSpPr>
        <p:spPr>
          <a:xfrm>
            <a:off x="1389960" y="1196999"/>
            <a:ext cx="8976960" cy="470275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Game development</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Interactive Experiences</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Previsualization for Film</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Architectural Visualization</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Animation</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Simulations</a:t>
            </a:r>
            <a:endParaRPr lang="en-US" sz="2600" b="0" strike="noStrike" spc="-1" dirty="0">
              <a:solidFill>
                <a:srgbClr val="000000"/>
              </a:solidFill>
              <a:latin typeface="Arial"/>
            </a:endParaRPr>
          </a:p>
        </p:txBody>
      </p:sp>
      <p:sp>
        <p:nvSpPr>
          <p:cNvPr id="2" name="PlaceHolder 1"/>
          <p:cNvSpPr>
            <a:spLocks noGrp="1"/>
          </p:cNvSpPr>
          <p:nvPr>
            <p:ph type="sldNum" idx="1"/>
          </p:nvPr>
        </p:nvSpPr>
        <p:spPr/>
        <p:txBody>
          <a:bodyPr/>
          <a:lstStyle/>
          <a:p>
            <a:fld id="{B08BB6DD-0EA1-4B77-8BBB-6E2EACD208EE}" type="slidenum">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1"/>
          <p:cNvSpPr/>
          <p:nvPr/>
        </p:nvSpPr>
        <p:spPr>
          <a:xfrm>
            <a:off x="1524240" y="1122840"/>
            <a:ext cx="9138240" cy="238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US" sz="6000" b="0" strike="noStrike" spc="-1">
                <a:solidFill>
                  <a:srgbClr val="000000"/>
                </a:solidFill>
                <a:latin typeface="Calibri Light"/>
                <a:ea typeface="DejaVu Sans"/>
              </a:rPr>
              <a:t>Module 1</a:t>
            </a:r>
            <a:endParaRPr lang="en-US" sz="6000" b="0" strike="noStrike" spc="-1">
              <a:solidFill>
                <a:srgbClr val="000000"/>
              </a:solidFill>
              <a:latin typeface="Arial"/>
            </a:endParaRPr>
          </a:p>
        </p:txBody>
      </p:sp>
      <p:sp>
        <p:nvSpPr>
          <p:cNvPr id="170" name="Subtitle 2"/>
          <p:cNvSpPr/>
          <p:nvPr/>
        </p:nvSpPr>
        <p:spPr>
          <a:xfrm>
            <a:off x="1524240" y="3602520"/>
            <a:ext cx="9138240" cy="164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000"/>
          </a:bodyPr>
          <a:lstStyle/>
          <a:p>
            <a:pPr algn="ctr">
              <a:lnSpc>
                <a:spcPct val="90000"/>
              </a:lnSpc>
              <a:spcBef>
                <a:spcPts val="1001"/>
              </a:spcBef>
              <a:tabLst>
                <a:tab pos="0" algn="l"/>
              </a:tabLst>
            </a:pPr>
            <a:r>
              <a:rPr lang="en-US" sz="6000" b="0" strike="noStrike" spc="-1">
                <a:solidFill>
                  <a:srgbClr val="000000"/>
                </a:solidFill>
                <a:latin typeface="Calibri"/>
                <a:ea typeface="DejaVu Sans"/>
              </a:rPr>
              <a:t> Introduction to Unity Interface and Navigation</a:t>
            </a:r>
            <a:endParaRPr lang="en-US" sz="6000" b="0" strike="noStrike" spc="-1">
              <a:solidFill>
                <a:srgbClr val="000000"/>
              </a:solidFill>
              <a:latin typeface="Arial"/>
            </a:endParaRPr>
          </a:p>
        </p:txBody>
      </p:sp>
      <p:pic>
        <p:nvPicPr>
          <p:cNvPr id="171" name="Picture 2" descr="logo - Trường Đại học FPT"/>
          <p:cNvPicPr/>
          <p:nvPr/>
        </p:nvPicPr>
        <p:blipFill>
          <a:blip r:embed="rId2"/>
          <a:stretch/>
        </p:blipFill>
        <p:spPr>
          <a:xfrm>
            <a:off x="4568400" y="822240"/>
            <a:ext cx="2872080" cy="112428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228600" y="681120"/>
            <a:ext cx="11814480" cy="705600"/>
          </a:xfrm>
          <a:prstGeom prst="rect">
            <a:avLst/>
          </a:prstGeom>
          <a:noFill/>
          <a:ln w="0">
            <a:noFill/>
          </a:ln>
        </p:spPr>
        <p:txBody>
          <a:bodyPr lIns="90000" tIns="45000" rIns="90000" bIns="45000" anchor="ctr">
            <a:normAutofit/>
          </a:bodyPr>
          <a:lstStyle/>
          <a:p>
            <a:pPr marL="233280" indent="0">
              <a:lnSpc>
                <a:spcPct val="90000"/>
              </a:lnSpc>
              <a:buNone/>
              <a:tabLst>
                <a:tab pos="0" algn="l"/>
              </a:tabLst>
            </a:pPr>
            <a:r>
              <a:rPr lang="en-US" sz="4400" b="1" strike="noStrike" spc="-1">
                <a:solidFill>
                  <a:srgbClr val="000000"/>
                </a:solidFill>
                <a:latin typeface="Arial"/>
              </a:rPr>
              <a:t>Learning Objectives</a:t>
            </a:r>
            <a:endParaRPr lang="en-US" sz="4400" b="0" strike="noStrike" spc="-1">
              <a:solidFill>
                <a:srgbClr val="000000"/>
              </a:solidFill>
              <a:latin typeface="Arial"/>
            </a:endParaRPr>
          </a:p>
        </p:txBody>
      </p:sp>
      <p:sp>
        <p:nvSpPr>
          <p:cNvPr id="173" name="Content Placeholder 2"/>
          <p:cNvSpPr/>
          <p:nvPr/>
        </p:nvSpPr>
        <p:spPr>
          <a:xfrm>
            <a:off x="2363040" y="2237400"/>
            <a:ext cx="7537680" cy="210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200000"/>
              </a:lnSpc>
              <a:spcBef>
                <a:spcPts val="1001"/>
              </a:spcBef>
              <a:buClr>
                <a:srgbClr val="000000"/>
              </a:buClr>
              <a:buFont typeface="Arial"/>
              <a:buChar char="•"/>
            </a:pPr>
            <a:r>
              <a:rPr lang="en-US" sz="2400" b="0" strike="noStrike" spc="-1">
                <a:solidFill>
                  <a:srgbClr val="000000"/>
                </a:solidFill>
                <a:latin typeface="Calibri"/>
                <a:ea typeface="DejaVu Sans"/>
              </a:rPr>
              <a:t>Familiarize with key components of Unity's interface.</a:t>
            </a:r>
            <a:endParaRPr lang="en-US" sz="2400" b="0" strike="noStrike" spc="-1">
              <a:solidFill>
                <a:srgbClr val="000000"/>
              </a:solidFill>
              <a:latin typeface="Arial"/>
            </a:endParaRPr>
          </a:p>
          <a:p>
            <a:pPr marL="228600" indent="-228600">
              <a:lnSpc>
                <a:spcPct val="200000"/>
              </a:lnSpc>
              <a:spcBef>
                <a:spcPts val="1001"/>
              </a:spcBef>
              <a:buClr>
                <a:srgbClr val="000000"/>
              </a:buClr>
              <a:buFont typeface="Arial"/>
              <a:buChar char="•"/>
            </a:pPr>
            <a:r>
              <a:rPr lang="en-US" sz="2400" b="0" strike="noStrike" spc="-1">
                <a:solidFill>
                  <a:srgbClr val="000000"/>
                </a:solidFill>
                <a:latin typeface="Calibri"/>
                <a:ea typeface="DejaVu Sans"/>
              </a:rPr>
              <a:t>Learn efficient navigation techniques.</a:t>
            </a:r>
            <a:endParaRPr lang="en-US" sz="2400" b="0" strike="noStrike" spc="-1">
              <a:solidFill>
                <a:srgbClr val="000000"/>
              </a:solidFill>
              <a:latin typeface="Arial"/>
            </a:endParaRPr>
          </a:p>
          <a:p>
            <a:pPr marL="228600" indent="-228600">
              <a:lnSpc>
                <a:spcPct val="200000"/>
              </a:lnSpc>
              <a:spcBef>
                <a:spcPts val="1001"/>
              </a:spcBef>
              <a:buClr>
                <a:srgbClr val="000000"/>
              </a:buClr>
              <a:buFont typeface="Arial"/>
              <a:buChar char="•"/>
            </a:pPr>
            <a:r>
              <a:rPr lang="en-US" sz="2400" b="0" strike="noStrike" spc="-1">
                <a:solidFill>
                  <a:srgbClr val="000000"/>
                </a:solidFill>
                <a:latin typeface="Calibri"/>
                <a:ea typeface="DejaVu Sans"/>
              </a:rPr>
              <a:t>Understand the role of various panels and tools.</a:t>
            </a:r>
            <a:endParaRPr lang="en-US" sz="2400" b="0" strike="noStrike" spc="-1">
              <a:solidFill>
                <a:srgbClr val="000000"/>
              </a:solidFill>
              <a:latin typeface="Arial"/>
            </a:endParaRPr>
          </a:p>
        </p:txBody>
      </p:sp>
      <p:sp>
        <p:nvSpPr>
          <p:cNvPr id="3" name="PlaceHolder 2"/>
          <p:cNvSpPr>
            <a:spLocks noGrp="1"/>
          </p:cNvSpPr>
          <p:nvPr>
            <p:ph type="sldNum" idx="1"/>
          </p:nvPr>
        </p:nvSpPr>
        <p:spPr/>
        <p:txBody>
          <a:bodyPr/>
          <a:lstStyle/>
          <a:p>
            <a:fld id="{C0523B4A-3D66-4C2B-9991-E0A7096BC6BC}"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ontent Placeholder 4"/>
          <p:cNvSpPr/>
          <p:nvPr/>
        </p:nvSpPr>
        <p:spPr>
          <a:xfrm>
            <a:off x="783000" y="1878840"/>
            <a:ext cx="10509840" cy="434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50000"/>
              </a:lnSpc>
              <a:spcBef>
                <a:spcPts val="1001"/>
              </a:spcBef>
              <a:buClr>
                <a:srgbClr val="000000"/>
              </a:buClr>
              <a:buFont typeface="Arial"/>
              <a:buChar char="•"/>
            </a:pPr>
            <a:r>
              <a:rPr lang="en-US" sz="2400" b="0" strike="noStrike" spc="-1">
                <a:solidFill>
                  <a:srgbClr val="000000"/>
                </a:solidFill>
                <a:latin typeface="Arial"/>
                <a:ea typeface="DejaVu Sans"/>
              </a:rPr>
              <a:t>Unity is a professional-quality game engine used to create video games targeting a variety of platforms. Not only is it a professional development tool used daily by thousands of seasoned game developers, it’s also one of the most accessible modern tools for novice game developers.</a:t>
            </a:r>
            <a:endParaRPr lang="en-US" sz="2400" b="0" strike="noStrike" spc="-1">
              <a:solidFill>
                <a:srgbClr val="000000"/>
              </a:solidFill>
              <a:latin typeface="Arial"/>
            </a:endParaRPr>
          </a:p>
        </p:txBody>
      </p:sp>
      <p:sp>
        <p:nvSpPr>
          <p:cNvPr id="175" name="Title 3"/>
          <p:cNvSpPr/>
          <p:nvPr/>
        </p:nvSpPr>
        <p:spPr>
          <a:xfrm>
            <a:off x="457560" y="686160"/>
            <a:ext cx="10509840" cy="1319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sp>
        <p:nvSpPr>
          <p:cNvPr id="176" name="Rectangle 175"/>
          <p:cNvSpPr/>
          <p:nvPr/>
        </p:nvSpPr>
        <p:spPr>
          <a:xfrm>
            <a:off x="6341040" y="6534360"/>
            <a:ext cx="4752360" cy="320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a:p>
            <a:pPr>
              <a:lnSpc>
                <a:spcPct val="100000"/>
              </a:lnSpc>
            </a:pPr>
            <a:r>
              <a:rPr lang="en-US" sz="900" b="0" strike="noStrike" spc="-1">
                <a:solidFill>
                  <a:srgbClr val="000000"/>
                </a:solidFill>
                <a:latin typeface="Times New Roman"/>
                <a:ea typeface="DejaVu Sans"/>
              </a:rPr>
              <a:t>9: Tutorials Point, Learning Unity, 2023</a:t>
            </a:r>
            <a:endParaRPr lang="en-US" sz="900" b="0" strike="noStrike" spc="-1">
              <a:solidFill>
                <a:srgbClr val="000000"/>
              </a:solidFill>
              <a:latin typeface="Arial"/>
            </a:endParaRPr>
          </a:p>
        </p:txBody>
      </p:sp>
      <p:sp>
        <p:nvSpPr>
          <p:cNvPr id="177" name="PlaceHolder 4"/>
          <p:cNvSpPr/>
          <p:nvPr/>
        </p:nvSpPr>
        <p:spPr>
          <a:xfrm>
            <a:off x="228960" y="68148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Introduction to Unity</a:t>
            </a:r>
            <a:endParaRPr lang="en-US" sz="4400" b="0" strike="noStrike" spc="-1">
              <a:solidFill>
                <a:srgbClr val="000000"/>
              </a:solidFill>
              <a:latin typeface="Arial"/>
            </a:endParaRPr>
          </a:p>
        </p:txBody>
      </p:sp>
      <p:sp>
        <p:nvSpPr>
          <p:cNvPr id="2" name="PlaceHolder 1"/>
          <p:cNvSpPr>
            <a:spLocks noGrp="1"/>
          </p:cNvSpPr>
          <p:nvPr>
            <p:ph type="sldNum" idx="1"/>
          </p:nvPr>
        </p:nvSpPr>
        <p:spPr/>
        <p:txBody>
          <a:bodyPr/>
          <a:lstStyle/>
          <a:p>
            <a:fld id="{CBA7E0FB-D626-4867-AB74-03C849D399FA}"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94400" y="1455480"/>
            <a:ext cx="10829160" cy="44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79" name="Content Placeholder 5"/>
          <p:cNvSpPr/>
          <p:nvPr/>
        </p:nvSpPr>
        <p:spPr>
          <a:xfrm>
            <a:off x="673560" y="1441080"/>
            <a:ext cx="10509840" cy="434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000"/>
          </a:bodyPr>
          <a:lstStyle/>
          <a:p>
            <a:pPr marL="218160" indent="-218160">
              <a:lnSpc>
                <a:spcPct val="150000"/>
              </a:lnSpc>
              <a:spcBef>
                <a:spcPts val="1001"/>
              </a:spcBef>
              <a:buClr>
                <a:srgbClr val="000000"/>
              </a:buClr>
              <a:buFont typeface="Arial"/>
              <a:buChar char="•"/>
            </a:pPr>
            <a:r>
              <a:rPr lang="en-US" sz="2400" b="0" strike="noStrike" spc="-1">
                <a:solidFill>
                  <a:srgbClr val="000000"/>
                </a:solidFill>
                <a:latin typeface="Arial"/>
                <a:ea typeface="DejaVu Sans"/>
              </a:rPr>
              <a:t>Unity is a cross-platform game engine initially released by Unity Technologies, in 2005. The focus of Unity lies in the development of both 2D and 3D games and interactive content. Unity now supports over 20 different target platforms for deploying, while its most popular platforms are the PC, Android and iOS systems.</a:t>
            </a:r>
            <a:endParaRPr lang="en-US" sz="2400" b="0" strike="noStrike" spc="-1">
              <a:solidFill>
                <a:srgbClr val="000000"/>
              </a:solidFill>
              <a:latin typeface="Arial"/>
            </a:endParaRPr>
          </a:p>
          <a:p>
            <a:pPr marL="218160" indent="-218160">
              <a:lnSpc>
                <a:spcPct val="150000"/>
              </a:lnSpc>
              <a:spcBef>
                <a:spcPts val="1001"/>
              </a:spcBef>
              <a:buClr>
                <a:srgbClr val="000000"/>
              </a:buClr>
              <a:buFont typeface="Arial"/>
              <a:buChar char="•"/>
            </a:pPr>
            <a:r>
              <a:rPr lang="en-US" sz="2400" b="0" strike="noStrike" spc="-1">
                <a:solidFill>
                  <a:srgbClr val="000000"/>
                </a:solidFill>
                <a:latin typeface="Calibri"/>
                <a:ea typeface="DejaVu Sans"/>
              </a:rPr>
              <a:t>Unity features a complete toolkit for designing and building games, including interfaces for graphics, audio, and level-building tools, requiring minimal use of external programs to work on projects.</a:t>
            </a:r>
            <a:endParaRPr lang="en-US" sz="2400" b="0" strike="noStrike" spc="-1">
              <a:solidFill>
                <a:srgbClr val="000000"/>
              </a:solidFill>
              <a:latin typeface="Arial"/>
            </a:endParaRPr>
          </a:p>
        </p:txBody>
      </p:sp>
      <p:sp>
        <p:nvSpPr>
          <p:cNvPr id="180" name="Rectangle 179"/>
          <p:cNvSpPr/>
          <p:nvPr/>
        </p:nvSpPr>
        <p:spPr>
          <a:xfrm>
            <a:off x="8915400" y="6636960"/>
            <a:ext cx="203040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9: Tutorials Point, Learning Unity, 2023</a:t>
            </a:r>
            <a:endParaRPr lang="en-US" sz="900" b="0" strike="noStrike" spc="-1">
              <a:solidFill>
                <a:srgbClr val="000000"/>
              </a:solidFill>
              <a:latin typeface="Arial"/>
            </a:endParaRPr>
          </a:p>
        </p:txBody>
      </p:sp>
      <p:sp>
        <p:nvSpPr>
          <p:cNvPr id="181" name="PlaceHolder 6"/>
          <p:cNvSpPr/>
          <p:nvPr/>
        </p:nvSpPr>
        <p:spPr>
          <a:xfrm>
            <a:off x="229320" y="68184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Arial"/>
                <a:ea typeface="DejaVu Sans"/>
              </a:rPr>
              <a:t>Introduction to Unity</a:t>
            </a:r>
            <a:endParaRPr lang="en-US" sz="4400" b="0" strike="noStrike" spc="-1">
              <a:solidFill>
                <a:srgbClr val="000000"/>
              </a:solidFill>
              <a:latin typeface="Arial"/>
            </a:endParaRPr>
          </a:p>
        </p:txBody>
      </p:sp>
      <p:sp>
        <p:nvSpPr>
          <p:cNvPr id="2" name="PlaceHolder 1"/>
          <p:cNvSpPr>
            <a:spLocks noGrp="1"/>
          </p:cNvSpPr>
          <p:nvPr>
            <p:ph type="sldNum" idx="1"/>
          </p:nvPr>
        </p:nvSpPr>
        <p:spPr/>
        <p:txBody>
          <a:bodyPr/>
          <a:lstStyle/>
          <a:p>
            <a:fld id="{9AB788BE-1C20-48B3-9B3A-E90AEA2DD22F}"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2"/>
          <p:cNvSpPr/>
          <p:nvPr/>
        </p:nvSpPr>
        <p:spPr>
          <a:xfrm>
            <a:off x="228600" y="681120"/>
            <a:ext cx="11814480" cy="7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000"/>
          </a:bodyPr>
          <a:lstStyle/>
          <a:p>
            <a:pPr>
              <a:lnSpc>
                <a:spcPct val="100000"/>
              </a:lnSpc>
            </a:pPr>
            <a:r>
              <a:rPr lang="en-US" sz="4400" b="1" strike="noStrike" spc="-1">
                <a:solidFill>
                  <a:srgbClr val="000000"/>
                </a:solidFill>
                <a:latin typeface="Arial"/>
                <a:ea typeface="DejaVu Sans"/>
              </a:rPr>
              <a:t>Unity Interface Components</a:t>
            </a:r>
            <a:endParaRPr lang="en-US" sz="4400" b="0" strike="noStrike" spc="-1">
              <a:solidFill>
                <a:srgbClr val="000000"/>
              </a:solidFill>
              <a:latin typeface="Arial"/>
            </a:endParaRPr>
          </a:p>
        </p:txBody>
      </p:sp>
      <p:pic>
        <p:nvPicPr>
          <p:cNvPr id="183" name="Picture 182"/>
          <p:cNvPicPr/>
          <p:nvPr/>
        </p:nvPicPr>
        <p:blipFill>
          <a:blip r:embed="rId3"/>
          <a:stretch/>
        </p:blipFill>
        <p:spPr>
          <a:xfrm>
            <a:off x="1093320" y="1338480"/>
            <a:ext cx="10002600" cy="5228640"/>
          </a:xfrm>
          <a:prstGeom prst="rect">
            <a:avLst/>
          </a:prstGeom>
          <a:ln w="0">
            <a:noFill/>
          </a:ln>
        </p:spPr>
      </p:pic>
      <p:sp>
        <p:nvSpPr>
          <p:cNvPr id="184" name="Rectangle 183"/>
          <p:cNvSpPr/>
          <p:nvPr/>
        </p:nvSpPr>
        <p:spPr>
          <a:xfrm>
            <a:off x="8900280" y="6612480"/>
            <a:ext cx="2196000" cy="1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D38F43C2-E0B1-4B2F-A4CF-052EB3B46EF3}" type="slidenum">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2039</TotalTime>
  <Words>1852</Words>
  <Application>Microsoft Office PowerPoint</Application>
  <PresentationFormat>Widescreen</PresentationFormat>
  <Paragraphs>188</Paragraphs>
  <Slides>30</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Symbol</vt:lpstr>
      <vt:lpstr>Times New Roman</vt:lpstr>
      <vt:lpstr>Wingdings</vt:lpstr>
      <vt:lpstr>Office Theme</vt:lpstr>
      <vt:lpstr>Office Theme</vt:lpstr>
      <vt:lpstr>PowerPoint Presentation</vt:lpstr>
      <vt:lpstr>Install learning environment</vt:lpstr>
      <vt:lpstr>PowerPoint Presentation</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Trí Phạm Thanh</dc:creator>
  <dc:description/>
  <cp:lastModifiedBy>Thuy Bui Thi</cp:lastModifiedBy>
  <cp:revision>103</cp:revision>
  <dcterms:created xsi:type="dcterms:W3CDTF">2023-12-04T12:44:34Z</dcterms:created>
  <dcterms:modified xsi:type="dcterms:W3CDTF">2024-01-04T01:27:55Z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